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7" r:id="rId5"/>
    <p:sldId id="275" r:id="rId6"/>
    <p:sldId id="287" r:id="rId7"/>
    <p:sldId id="323" r:id="rId8"/>
    <p:sldId id="286" r:id="rId9"/>
    <p:sldId id="322" r:id="rId10"/>
    <p:sldId id="331" r:id="rId11"/>
    <p:sldId id="292" r:id="rId12"/>
    <p:sldId id="329" r:id="rId13"/>
    <p:sldId id="340" r:id="rId14"/>
    <p:sldId id="336" r:id="rId15"/>
    <p:sldId id="338" r:id="rId16"/>
    <p:sldId id="337" r:id="rId17"/>
  </p:sldIdLst>
  <p:sldSz cx="12192000" cy="6858000"/>
  <p:notesSz cx="6735763" cy="98663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B200"/>
    <a:srgbClr val="F6BB00"/>
    <a:srgbClr val="FFCF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D071629F-8304-403D-B490-36E234CFCE17}" type="datetimeFigureOut">
              <a:rPr lang="da-DK" smtClean="0"/>
              <a:t>05-10-2022</a:t>
            </a:fld>
            <a:endParaRPr lang="da-DK"/>
          </a:p>
        </p:txBody>
      </p:sp>
      <p:sp>
        <p:nvSpPr>
          <p:cNvPr id="4" name="Pladsholder til slidebille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EE096318-95B6-4E7A-9699-8010E17B5149}" type="slidenum">
              <a:rPr lang="da-DK" smtClean="0"/>
              <a:t>‹nr.›</a:t>
            </a:fld>
            <a:endParaRPr lang="da-DK"/>
          </a:p>
        </p:txBody>
      </p:sp>
    </p:spTree>
    <p:extLst>
      <p:ext uri="{BB962C8B-B14F-4D97-AF65-F5344CB8AC3E}">
        <p14:creationId xmlns:p14="http://schemas.microsoft.com/office/powerpoint/2010/main" val="814307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videncenterforsang.dk/"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Pladsholder til slidebille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5362" name="Pladsholder til no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da-DK" altLang="da-DK">
              <a:ea typeface="ＭＳ Ｐゴシック" charset="-128"/>
            </a:endParaRPr>
          </a:p>
        </p:txBody>
      </p:sp>
      <p:sp>
        <p:nvSpPr>
          <p:cNvPr id="15363" name="Pladsholder til sli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128"/>
              </a:defRPr>
            </a:lvl1pPr>
            <a:lvl2pPr marL="742950" indent="-285750">
              <a:defRPr>
                <a:solidFill>
                  <a:schemeClr val="tx1"/>
                </a:solidFill>
                <a:latin typeface="Calibri" charset="0"/>
                <a:ea typeface="ＭＳ Ｐゴシック" charset="-128"/>
              </a:defRPr>
            </a:lvl2pPr>
            <a:lvl3pPr marL="1143000" indent="-228600">
              <a:defRPr>
                <a:solidFill>
                  <a:schemeClr val="tx1"/>
                </a:solidFill>
                <a:latin typeface="Calibri" charset="0"/>
                <a:ea typeface="ＭＳ Ｐゴシック" charset="-128"/>
              </a:defRPr>
            </a:lvl3pPr>
            <a:lvl4pPr marL="1600200" indent="-228600">
              <a:defRPr>
                <a:solidFill>
                  <a:schemeClr val="tx1"/>
                </a:solidFill>
                <a:latin typeface="Calibri" charset="0"/>
                <a:ea typeface="ＭＳ Ｐゴシック" charset="-128"/>
              </a:defRPr>
            </a:lvl4pPr>
            <a:lvl5pPr marL="2057400" indent="-228600">
              <a:defRPr>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a:solidFill>
                  <a:schemeClr val="tx1"/>
                </a:solidFill>
                <a:latin typeface="Calibri" charset="0"/>
                <a:ea typeface="ＭＳ Ｐゴシック" charset="-128"/>
              </a:defRPr>
            </a:lvl9pPr>
          </a:lstStyle>
          <a:p>
            <a:fld id="{29804711-15ED-AF43-B9B8-2E2EFDA199F2}" type="slidenum">
              <a:rPr lang="da-DK" altLang="da-DK"/>
              <a:pPr/>
              <a:t>1</a:t>
            </a:fld>
            <a:endParaRPr lang="da-DK" altLang="da-DK"/>
          </a:p>
        </p:txBody>
      </p:sp>
    </p:spTree>
    <p:extLst>
      <p:ext uri="{BB962C8B-B14F-4D97-AF65-F5344CB8AC3E}">
        <p14:creationId xmlns:p14="http://schemas.microsoft.com/office/powerpoint/2010/main" val="231240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129B29F8-BDF1-674E-AC20-74FF71FEC00E}" type="slidenum">
              <a:rPr lang="da-DK" altLang="da-DK" smtClean="0"/>
              <a:pPr>
                <a:defRPr/>
              </a:pPr>
              <a:t>2</a:t>
            </a:fld>
            <a:endParaRPr lang="da-DK" altLang="da-DK"/>
          </a:p>
        </p:txBody>
      </p:sp>
    </p:spTree>
    <p:extLst>
      <p:ext uri="{BB962C8B-B14F-4D97-AF65-F5344CB8AC3E}">
        <p14:creationId xmlns:p14="http://schemas.microsoft.com/office/powerpoint/2010/main" val="2498709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129B29F8-BDF1-674E-AC20-74FF71FEC00E}" type="slidenum">
              <a:rPr lang="da-DK" altLang="da-DK" smtClean="0"/>
              <a:pPr>
                <a:defRPr/>
              </a:pPr>
              <a:t>3</a:t>
            </a:fld>
            <a:endParaRPr lang="da-DK" altLang="da-DK"/>
          </a:p>
        </p:txBody>
      </p:sp>
    </p:spTree>
    <p:extLst>
      <p:ext uri="{BB962C8B-B14F-4D97-AF65-F5344CB8AC3E}">
        <p14:creationId xmlns:p14="http://schemas.microsoft.com/office/powerpoint/2010/main" val="3238451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Se mere på </a:t>
            </a:r>
            <a:r>
              <a:rPr lang="da-DK">
                <a:hlinkClick r:id="rId3"/>
              </a:rPr>
              <a:t>Forside - </a:t>
            </a:r>
            <a:r>
              <a:rPr lang="da-DK" err="1">
                <a:hlinkClick r:id="rId3"/>
              </a:rPr>
              <a:t>Videncenter</a:t>
            </a:r>
            <a:r>
              <a:rPr lang="da-DK">
                <a:hlinkClick r:id="rId3"/>
              </a:rPr>
              <a:t> for sang</a:t>
            </a:r>
            <a:endParaRPr lang="da-DK"/>
          </a:p>
        </p:txBody>
      </p:sp>
      <p:sp>
        <p:nvSpPr>
          <p:cNvPr id="4" name="Pladsholder til slidenummer 3"/>
          <p:cNvSpPr>
            <a:spLocks noGrp="1"/>
          </p:cNvSpPr>
          <p:nvPr>
            <p:ph type="sldNum" sz="quarter" idx="5"/>
          </p:nvPr>
        </p:nvSpPr>
        <p:spPr/>
        <p:txBody>
          <a:bodyPr/>
          <a:lstStyle/>
          <a:p>
            <a:pPr>
              <a:defRPr/>
            </a:pPr>
            <a:fld id="{129B29F8-BDF1-674E-AC20-74FF71FEC00E}" type="slidenum">
              <a:rPr lang="da-DK" altLang="da-DK" smtClean="0"/>
              <a:pPr>
                <a:defRPr/>
              </a:pPr>
              <a:t>4</a:t>
            </a:fld>
            <a:endParaRPr lang="da-DK" altLang="da-DK"/>
          </a:p>
        </p:txBody>
      </p:sp>
    </p:spTree>
    <p:extLst>
      <p:ext uri="{BB962C8B-B14F-4D97-AF65-F5344CB8AC3E}">
        <p14:creationId xmlns:p14="http://schemas.microsoft.com/office/powerpoint/2010/main" val="2132943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129B29F8-BDF1-674E-AC20-74FF71FEC00E}" type="slidenum">
              <a:rPr lang="da-DK" altLang="da-DK" smtClean="0"/>
              <a:pPr>
                <a:defRPr/>
              </a:pPr>
              <a:t>5</a:t>
            </a:fld>
            <a:endParaRPr lang="da-DK" altLang="da-DK"/>
          </a:p>
        </p:txBody>
      </p:sp>
    </p:spTree>
    <p:extLst>
      <p:ext uri="{BB962C8B-B14F-4D97-AF65-F5344CB8AC3E}">
        <p14:creationId xmlns:p14="http://schemas.microsoft.com/office/powerpoint/2010/main" val="1430862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129B29F8-BDF1-674E-AC20-74FF71FEC00E}" type="slidenum">
              <a:rPr lang="da-DK" altLang="da-DK" smtClean="0"/>
              <a:pPr>
                <a:defRPr/>
              </a:pPr>
              <a:t>6</a:t>
            </a:fld>
            <a:endParaRPr lang="da-DK" altLang="da-DK"/>
          </a:p>
        </p:txBody>
      </p:sp>
    </p:spTree>
    <p:extLst>
      <p:ext uri="{BB962C8B-B14F-4D97-AF65-F5344CB8AC3E}">
        <p14:creationId xmlns:p14="http://schemas.microsoft.com/office/powerpoint/2010/main" val="1197880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endParaRPr lang="da-DK"/>
          </a:p>
        </p:txBody>
      </p:sp>
      <p:sp>
        <p:nvSpPr>
          <p:cNvPr id="4" name="Pladsholder til slidenummer 3"/>
          <p:cNvSpPr>
            <a:spLocks noGrp="1"/>
          </p:cNvSpPr>
          <p:nvPr>
            <p:ph type="sldNum" sz="quarter" idx="5"/>
          </p:nvPr>
        </p:nvSpPr>
        <p:spPr/>
        <p:txBody>
          <a:bodyPr/>
          <a:lstStyle/>
          <a:p>
            <a:pPr>
              <a:defRPr/>
            </a:pPr>
            <a:fld id="{129B29F8-BDF1-674E-AC20-74FF71FEC00E}" type="slidenum">
              <a:rPr lang="da-DK" altLang="da-DK" smtClean="0"/>
              <a:pPr>
                <a:defRPr/>
              </a:pPr>
              <a:t>11</a:t>
            </a:fld>
            <a:endParaRPr lang="da-DK" altLang="da-DK"/>
          </a:p>
        </p:txBody>
      </p:sp>
    </p:spTree>
    <p:extLst>
      <p:ext uri="{BB962C8B-B14F-4D97-AF65-F5344CB8AC3E}">
        <p14:creationId xmlns:p14="http://schemas.microsoft.com/office/powerpoint/2010/main" val="950074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129B29F8-BDF1-674E-AC20-74FF71FEC00E}" type="slidenum">
              <a:rPr lang="da-DK" altLang="da-DK" smtClean="0"/>
              <a:pPr>
                <a:defRPr/>
              </a:pPr>
              <a:t>12</a:t>
            </a:fld>
            <a:endParaRPr lang="da-DK" altLang="da-DK"/>
          </a:p>
        </p:txBody>
      </p:sp>
    </p:spTree>
    <p:extLst>
      <p:ext uri="{BB962C8B-B14F-4D97-AF65-F5344CB8AC3E}">
        <p14:creationId xmlns:p14="http://schemas.microsoft.com/office/powerpoint/2010/main" val="2645677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da-DK"/>
              <a:t>Husk forbindelse til wi-fi. Direkte link til video: https://youtu.be/1DIOPinFwx4</a:t>
            </a:r>
          </a:p>
          <a:p>
            <a:endParaRPr lang="da-DK"/>
          </a:p>
        </p:txBody>
      </p:sp>
      <p:sp>
        <p:nvSpPr>
          <p:cNvPr id="4" name="Pladsholder til slidenummer 3"/>
          <p:cNvSpPr>
            <a:spLocks noGrp="1"/>
          </p:cNvSpPr>
          <p:nvPr>
            <p:ph type="sldNum" sz="quarter" idx="5"/>
          </p:nvPr>
        </p:nvSpPr>
        <p:spPr/>
        <p:txBody>
          <a:bodyPr/>
          <a:lstStyle/>
          <a:p>
            <a:pPr>
              <a:defRPr/>
            </a:pPr>
            <a:fld id="{129B29F8-BDF1-674E-AC20-74FF71FEC00E}" type="slidenum">
              <a:rPr lang="da-DK" altLang="da-DK" smtClean="0"/>
              <a:pPr>
                <a:defRPr/>
              </a:pPr>
              <a:t>13</a:t>
            </a:fld>
            <a:endParaRPr lang="da-DK" altLang="da-DK"/>
          </a:p>
        </p:txBody>
      </p:sp>
    </p:spTree>
    <p:extLst>
      <p:ext uri="{BB962C8B-B14F-4D97-AF65-F5344CB8AC3E}">
        <p14:creationId xmlns:p14="http://schemas.microsoft.com/office/powerpoint/2010/main" val="2417518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226C19-5801-4469-96AC-9080C386325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A2042413-0D7F-4FF0-A472-AF853A87E6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FEF206DA-2BE9-4280-AA72-B9B2D68B9D6F}"/>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5" name="Pladsholder til sidefod 4">
            <a:extLst>
              <a:ext uri="{FF2B5EF4-FFF2-40B4-BE49-F238E27FC236}">
                <a16:creationId xmlns:a16="http://schemas.microsoft.com/office/drawing/2014/main" id="{E383D60F-1A62-4308-9B3B-107964E5553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689438-D0C0-4831-8258-40DAF84EC23D}"/>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317840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0141D2-DC44-482C-962C-813B79494C4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9B06121-EA0A-448D-97F5-2D5865421B6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F028162-99C7-4466-A88D-A422E200423E}"/>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5" name="Pladsholder til sidefod 4">
            <a:extLst>
              <a:ext uri="{FF2B5EF4-FFF2-40B4-BE49-F238E27FC236}">
                <a16:creationId xmlns:a16="http://schemas.microsoft.com/office/drawing/2014/main" id="{A6F955EE-09A0-4A00-A2E7-AA631A07138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B7FA025-9A13-4383-BD54-8B68F2570F56}"/>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1306706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B66A71-E05A-4ACE-8F69-106B0A9D7008}"/>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06FFF25-E2BF-439B-882A-833FABC931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BA85F5DE-B280-480A-AD89-D2090638BA34}"/>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5" name="Pladsholder til sidefod 4">
            <a:extLst>
              <a:ext uri="{FF2B5EF4-FFF2-40B4-BE49-F238E27FC236}">
                <a16:creationId xmlns:a16="http://schemas.microsoft.com/office/drawing/2014/main" id="{02D5FC6B-FD0A-4C4F-8B01-B690CADAF5C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4134F8-D29D-4A94-A7E7-8D408655C219}"/>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4008446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5CBBB6-F0E3-4BA4-AFF5-C339F84945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93BE708-4137-4F76-8B25-82A318D4351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4310081-A852-40D3-A353-4AE67F9834B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7A98B6E-006B-45AC-934A-E37111E45F5F}"/>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6" name="Pladsholder til sidefod 5">
            <a:extLst>
              <a:ext uri="{FF2B5EF4-FFF2-40B4-BE49-F238E27FC236}">
                <a16:creationId xmlns:a16="http://schemas.microsoft.com/office/drawing/2014/main" id="{363C9171-87C7-44FA-B768-58F17754678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E5B066D-D674-40B8-A2ED-88ED8B27ADDF}"/>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2547034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69174-34E0-4151-849B-D82A07FEA4C8}"/>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15D27B9-B766-4469-8FEA-85BF489DEF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49358E17-4F23-4392-8F17-3F4D76C45232}"/>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955FBE7-E81F-4A83-B432-75599EA7D6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427A8476-3F2A-4333-B59D-FE825379524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46666EB2-3F20-4109-9262-FE2DF02342D8}"/>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8" name="Pladsholder til sidefod 7">
            <a:extLst>
              <a:ext uri="{FF2B5EF4-FFF2-40B4-BE49-F238E27FC236}">
                <a16:creationId xmlns:a16="http://schemas.microsoft.com/office/drawing/2014/main" id="{CAC25604-8638-41E2-B55A-34FF474140EF}"/>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16C3D36C-F984-4E3A-9806-60B7B6CDEF4B}"/>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275875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4D57A7-D1F5-4531-9BC7-7FFA7FCA3DFA}"/>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4672A3CC-D6D6-4969-BCD7-0F572461B132}"/>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4" name="Pladsholder til sidefod 3">
            <a:extLst>
              <a:ext uri="{FF2B5EF4-FFF2-40B4-BE49-F238E27FC236}">
                <a16:creationId xmlns:a16="http://schemas.microsoft.com/office/drawing/2014/main" id="{3A12C79C-AE73-4B87-B9ED-4758BBAD98F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A640BAA-768D-41FF-A6A5-7A3276C8E619}"/>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1726928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1C08FF7-73F4-47C8-94F1-C17828255FEE}"/>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3" name="Pladsholder til sidefod 2">
            <a:extLst>
              <a:ext uri="{FF2B5EF4-FFF2-40B4-BE49-F238E27FC236}">
                <a16:creationId xmlns:a16="http://schemas.microsoft.com/office/drawing/2014/main" id="{3B47FFCF-5996-48B8-9BD0-3F1924674EC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958120C8-23E0-4ECB-9D58-5D6BAD8B1F4E}"/>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2324169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697ECC-7AC7-4A35-8C3A-5CA07A69D45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07C4BB22-9CE6-48D0-8E11-B854798606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2E06B174-1002-4B62-9576-04C5A8C768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2383D86-1038-4CC1-96C4-BA001DD842CF}"/>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6" name="Pladsholder til sidefod 5">
            <a:extLst>
              <a:ext uri="{FF2B5EF4-FFF2-40B4-BE49-F238E27FC236}">
                <a16:creationId xmlns:a16="http://schemas.microsoft.com/office/drawing/2014/main" id="{6781C403-6F17-4513-9F31-EB69EF397BF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262B5AB-820F-4185-91EF-CAEBE337632D}"/>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2218704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A2AA46-9C3D-4BBA-BB9C-11F43D0D5BB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FBF8190-494B-4517-A8A3-B486C05C97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FBE7664-3DEE-40F1-A5E6-7D6669F4FF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BF83B93-5CED-4805-B64E-91C3B86B6C51}"/>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6" name="Pladsholder til sidefod 5">
            <a:extLst>
              <a:ext uri="{FF2B5EF4-FFF2-40B4-BE49-F238E27FC236}">
                <a16:creationId xmlns:a16="http://schemas.microsoft.com/office/drawing/2014/main" id="{8886DB89-3E69-403B-86D9-5E0DDB5F5B3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213415D-3E4D-4A71-BBE8-F09239D27803}"/>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991411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F9CAC4-3954-4C7A-85D9-676B6DC53C0E}"/>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8386D42-F493-4E94-A641-A7C8F38B5D6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FB88188-9948-4FFC-A1B8-CE5721F4E7F7}"/>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5" name="Pladsholder til sidefod 4">
            <a:extLst>
              <a:ext uri="{FF2B5EF4-FFF2-40B4-BE49-F238E27FC236}">
                <a16:creationId xmlns:a16="http://schemas.microsoft.com/office/drawing/2014/main" id="{43C67F5B-F7B2-43D6-ACD4-BB534AA581E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1A8FD58-889D-48AB-B5E9-4C5320220D24}"/>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54137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33377CFE-7DAB-4F19-BAFE-D77A4C0DE88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C890E3D-D0AD-4873-99B6-33071C5DAE5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1919AC3-5237-4981-96C0-4AAF10EDF8C6}"/>
              </a:ext>
            </a:extLst>
          </p:cNvPr>
          <p:cNvSpPr>
            <a:spLocks noGrp="1"/>
          </p:cNvSpPr>
          <p:nvPr>
            <p:ph type="dt" sz="half" idx="10"/>
          </p:nvPr>
        </p:nvSpPr>
        <p:spPr/>
        <p:txBody>
          <a:bodyPr/>
          <a:lstStyle/>
          <a:p>
            <a:fld id="{6BDBCC69-903C-44D9-96F2-60F94D85242D}" type="datetimeFigureOut">
              <a:rPr lang="da-DK" smtClean="0"/>
              <a:t>05-10-2022</a:t>
            </a:fld>
            <a:endParaRPr lang="da-DK"/>
          </a:p>
        </p:txBody>
      </p:sp>
      <p:sp>
        <p:nvSpPr>
          <p:cNvPr id="5" name="Pladsholder til sidefod 4">
            <a:extLst>
              <a:ext uri="{FF2B5EF4-FFF2-40B4-BE49-F238E27FC236}">
                <a16:creationId xmlns:a16="http://schemas.microsoft.com/office/drawing/2014/main" id="{D8078A9A-7970-43EC-B123-F8E2AD5D8A8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7ABEABC-6C9B-4640-81F3-6841CDA38D82}"/>
              </a:ext>
            </a:extLst>
          </p:cNvPr>
          <p:cNvSpPr>
            <a:spLocks noGrp="1"/>
          </p:cNvSpPr>
          <p:nvPr>
            <p:ph type="sldNum" sz="quarter" idx="12"/>
          </p:nvPr>
        </p:nvSpPr>
        <p:spPr/>
        <p:txBody>
          <a:bodyPr/>
          <a:lstStyle/>
          <a:p>
            <a:fld id="{5A09E307-E97D-4538-AECD-320C167E186A}" type="slidenum">
              <a:rPr lang="da-DK" smtClean="0"/>
              <a:t>‹nr.›</a:t>
            </a:fld>
            <a:endParaRPr lang="da-DK"/>
          </a:p>
        </p:txBody>
      </p:sp>
    </p:spTree>
    <p:extLst>
      <p:ext uri="{BB962C8B-B14F-4D97-AF65-F5344CB8AC3E}">
        <p14:creationId xmlns:p14="http://schemas.microsoft.com/office/powerpoint/2010/main" val="2944649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54E4C4A-EA8E-4BF2-9173-679DFECD2B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A5C4514-EB7F-46F2-ACC8-A46E002190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545569B-1B75-473D-BE3F-61BA3D5C02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BCC69-903C-44D9-96F2-60F94D85242D}" type="datetimeFigureOut">
              <a:rPr lang="da-DK" smtClean="0"/>
              <a:t>05-10-2022</a:t>
            </a:fld>
            <a:endParaRPr lang="da-DK"/>
          </a:p>
        </p:txBody>
      </p:sp>
      <p:sp>
        <p:nvSpPr>
          <p:cNvPr id="5" name="Pladsholder til sidefod 4">
            <a:extLst>
              <a:ext uri="{FF2B5EF4-FFF2-40B4-BE49-F238E27FC236}">
                <a16:creationId xmlns:a16="http://schemas.microsoft.com/office/drawing/2014/main" id="{A1D4533D-640B-4A11-8623-22A57A8222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95E6B80-0DDD-4B47-A2D5-58391315AD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09E307-E97D-4538-AECD-320C167E186A}" type="slidenum">
              <a:rPr lang="da-DK" smtClean="0"/>
              <a:t>‹nr.›</a:t>
            </a:fld>
            <a:endParaRPr lang="da-DK"/>
          </a:p>
        </p:txBody>
      </p:sp>
    </p:spTree>
    <p:extLst>
      <p:ext uri="{BB962C8B-B14F-4D97-AF65-F5344CB8AC3E}">
        <p14:creationId xmlns:p14="http://schemas.microsoft.com/office/powerpoint/2010/main" val="3269388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hyperlink" Target="http://www.sangglad.dk/" TargetMode="External"/><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hyperlink" Target="https://youtu.be/1DIOPinFwx4"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Undertitel 2"/>
          <p:cNvSpPr>
            <a:spLocks noGrp="1"/>
          </p:cNvSpPr>
          <p:nvPr>
            <p:ph type="subTitle" idx="1"/>
          </p:nvPr>
        </p:nvSpPr>
        <p:spPr>
          <a:xfrm>
            <a:off x="3718620" y="6029008"/>
            <a:ext cx="4130275" cy="606791"/>
          </a:xfrm>
        </p:spPr>
        <p:txBody>
          <a:bodyPr/>
          <a:lstStyle/>
          <a:p>
            <a:pPr algn="l"/>
            <a:r>
              <a:rPr lang="da-DK" altLang="da-DK" sz="2800">
                <a:latin typeface="Cyntho Slab Pro" charset="0"/>
                <a:ea typeface="ＭＳ Ｐゴシック" charset="-128"/>
              </a:rPr>
              <a:t>- En god start på livet</a:t>
            </a:r>
          </a:p>
        </p:txBody>
      </p:sp>
      <p:grpSp>
        <p:nvGrpSpPr>
          <p:cNvPr id="6" name="Gruppe 5">
            <a:extLst>
              <a:ext uri="{FF2B5EF4-FFF2-40B4-BE49-F238E27FC236}">
                <a16:creationId xmlns:a16="http://schemas.microsoft.com/office/drawing/2014/main" id="{EA880FF7-F16D-4A2A-A9CD-B227E32460E0}"/>
              </a:ext>
            </a:extLst>
          </p:cNvPr>
          <p:cNvGrpSpPr/>
          <p:nvPr/>
        </p:nvGrpSpPr>
        <p:grpSpPr>
          <a:xfrm>
            <a:off x="9102860" y="4755759"/>
            <a:ext cx="3448050" cy="1576644"/>
            <a:chOff x="2981325" y="1608950"/>
            <a:chExt cx="3448050" cy="1576644"/>
          </a:xfrm>
        </p:grpSpPr>
        <p:pic>
          <p:nvPicPr>
            <p:cNvPr id="7" name="Billede 6">
              <a:extLst>
                <a:ext uri="{FF2B5EF4-FFF2-40B4-BE49-F238E27FC236}">
                  <a16:creationId xmlns:a16="http://schemas.microsoft.com/office/drawing/2014/main" id="{83A2F946-E86C-488D-9646-16E899E42895}"/>
                </a:ext>
              </a:extLst>
            </p:cNvPr>
            <p:cNvPicPr>
              <a:picLocks noChangeAspect="1"/>
            </p:cNvPicPr>
            <p:nvPr/>
          </p:nvPicPr>
          <p:blipFill>
            <a:blip r:embed="rId3"/>
            <a:stretch>
              <a:fillRect/>
            </a:stretch>
          </p:blipFill>
          <p:spPr>
            <a:xfrm>
              <a:off x="3409950" y="2169594"/>
              <a:ext cx="2324100" cy="1016000"/>
            </a:xfrm>
            <a:prstGeom prst="rect">
              <a:avLst/>
            </a:prstGeom>
          </p:spPr>
        </p:pic>
        <p:sp>
          <p:nvSpPr>
            <p:cNvPr id="9" name="Tekstfelt 8">
              <a:extLst>
                <a:ext uri="{FF2B5EF4-FFF2-40B4-BE49-F238E27FC236}">
                  <a16:creationId xmlns:a16="http://schemas.microsoft.com/office/drawing/2014/main" id="{6C60CE23-58B0-456C-B1A4-99CEDF912BF6}"/>
                </a:ext>
              </a:extLst>
            </p:cNvPr>
            <p:cNvSpPr txBox="1"/>
            <p:nvPr/>
          </p:nvSpPr>
          <p:spPr>
            <a:xfrm>
              <a:off x="2981325" y="1608950"/>
              <a:ext cx="3448050" cy="369332"/>
            </a:xfrm>
            <a:prstGeom prst="rect">
              <a:avLst/>
            </a:prstGeom>
            <a:noFill/>
          </p:spPr>
          <p:txBody>
            <a:bodyPr wrap="square" rtlCol="0">
              <a:spAutoFit/>
            </a:bodyPr>
            <a:lstStyle/>
            <a:p>
              <a:r>
                <a:rPr lang="da-DK">
                  <a:latin typeface="Cyntho Slab Pro" panose="02060003030200020004" pitchFamily="18" charset="0"/>
                </a:rPr>
                <a:t>Sangglad Mini er støttet af</a:t>
              </a:r>
            </a:p>
          </p:txBody>
        </p:sp>
      </p:grpSp>
      <p:pic>
        <p:nvPicPr>
          <p:cNvPr id="10" name="Billede 9">
            <a:extLst>
              <a:ext uri="{FF2B5EF4-FFF2-40B4-BE49-F238E27FC236}">
                <a16:creationId xmlns:a16="http://schemas.microsoft.com/office/drawing/2014/main" id="{A2787335-1D5B-4EF1-9C36-F97D46A4CD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831" y="5755624"/>
            <a:ext cx="2346996" cy="880175"/>
          </a:xfrm>
          <a:prstGeom prst="rect">
            <a:avLst/>
          </a:prstGeom>
        </p:spPr>
      </p:pic>
      <p:pic>
        <p:nvPicPr>
          <p:cNvPr id="3" name="Billede 2">
            <a:extLst>
              <a:ext uri="{FF2B5EF4-FFF2-40B4-BE49-F238E27FC236}">
                <a16:creationId xmlns:a16="http://schemas.microsoft.com/office/drawing/2014/main" id="{0253288F-A2B6-A074-2B77-EC7696740ED3}"/>
              </a:ext>
            </a:extLst>
          </p:cNvPr>
          <p:cNvPicPr>
            <a:picLocks noChangeAspect="1"/>
          </p:cNvPicPr>
          <p:nvPr/>
        </p:nvPicPr>
        <p:blipFill>
          <a:blip r:embed="rId5"/>
          <a:stretch>
            <a:fillRect/>
          </a:stretch>
        </p:blipFill>
        <p:spPr>
          <a:xfrm>
            <a:off x="2676844" y="463466"/>
            <a:ext cx="6213825" cy="529215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el 1"/>
          <p:cNvSpPr>
            <a:spLocks noGrp="1"/>
          </p:cNvSpPr>
          <p:nvPr>
            <p:ph type="title"/>
          </p:nvPr>
        </p:nvSpPr>
        <p:spPr>
          <a:xfrm>
            <a:off x="1981200" y="274639"/>
            <a:ext cx="8229600" cy="898525"/>
          </a:xfrm>
        </p:spPr>
        <p:txBody>
          <a:bodyPr/>
          <a:lstStyle/>
          <a:p>
            <a:pPr algn="ctr" eaLnBrk="1" hangingPunct="1"/>
            <a:r>
              <a:rPr lang="da-DK" altLang="da-DK">
                <a:solidFill>
                  <a:srgbClr val="51999B"/>
                </a:solidFill>
                <a:latin typeface="Cambo" charset="0"/>
                <a:ea typeface="ＭＳ Ｐゴシック" charset="-128"/>
              </a:rPr>
              <a:t>Vision</a:t>
            </a:r>
          </a:p>
        </p:txBody>
      </p:sp>
      <p:pic>
        <p:nvPicPr>
          <p:cNvPr id="4" name="Billede 3">
            <a:extLst>
              <a:ext uri="{FF2B5EF4-FFF2-40B4-BE49-F238E27FC236}">
                <a16:creationId xmlns:a16="http://schemas.microsoft.com/office/drawing/2014/main" id="{B4DF90A2-7305-4F67-B14F-347A8DCD7C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831" y="5755624"/>
            <a:ext cx="2346996" cy="880175"/>
          </a:xfrm>
          <a:prstGeom prst="rect">
            <a:avLst/>
          </a:prstGeom>
        </p:spPr>
      </p:pic>
      <p:pic>
        <p:nvPicPr>
          <p:cNvPr id="5" name="Billede 4">
            <a:extLst>
              <a:ext uri="{FF2B5EF4-FFF2-40B4-BE49-F238E27FC236}">
                <a16:creationId xmlns:a16="http://schemas.microsoft.com/office/drawing/2014/main" id="{0CFC271D-BD56-7E1D-F715-1112050073BB}"/>
              </a:ext>
            </a:extLst>
          </p:cNvPr>
          <p:cNvPicPr>
            <a:picLocks noChangeAspect="1"/>
          </p:cNvPicPr>
          <p:nvPr/>
        </p:nvPicPr>
        <p:blipFill>
          <a:blip r:embed="rId4"/>
          <a:stretch>
            <a:fillRect/>
          </a:stretch>
        </p:blipFill>
        <p:spPr>
          <a:xfrm>
            <a:off x="2897800" y="1173164"/>
            <a:ext cx="7780032" cy="56355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el 1"/>
          <p:cNvSpPr>
            <a:spLocks noGrp="1"/>
          </p:cNvSpPr>
          <p:nvPr>
            <p:ph type="title"/>
          </p:nvPr>
        </p:nvSpPr>
        <p:spPr>
          <a:xfrm>
            <a:off x="1981200" y="274639"/>
            <a:ext cx="8229600" cy="898525"/>
          </a:xfrm>
        </p:spPr>
        <p:txBody>
          <a:bodyPr/>
          <a:lstStyle/>
          <a:p>
            <a:pPr algn="ctr" eaLnBrk="1" hangingPunct="1"/>
            <a:r>
              <a:rPr lang="da-DK" altLang="da-DK">
                <a:solidFill>
                  <a:srgbClr val="51999B"/>
                </a:solidFill>
                <a:latin typeface="Cambo" charset="0"/>
                <a:ea typeface="ＭＳ Ｐゴシック" charset="-128"/>
              </a:rPr>
              <a:t>Mål</a:t>
            </a:r>
            <a:endParaRPr lang="da-DK" altLang="da-DK">
              <a:solidFill>
                <a:srgbClr val="FF4C00"/>
              </a:solidFill>
              <a:latin typeface="Cambo" charset="0"/>
              <a:ea typeface="ＭＳ Ｐゴシック" charset="-128"/>
            </a:endParaRPr>
          </a:p>
        </p:txBody>
      </p:sp>
      <p:sp>
        <p:nvSpPr>
          <p:cNvPr id="5" name="Rektangel 4">
            <a:extLst>
              <a:ext uri="{FF2B5EF4-FFF2-40B4-BE49-F238E27FC236}">
                <a16:creationId xmlns:a16="http://schemas.microsoft.com/office/drawing/2014/main" id="{32EE467D-5C7B-DE4A-9242-BC78AB011BD6}"/>
              </a:ext>
            </a:extLst>
          </p:cNvPr>
          <p:cNvSpPr/>
          <p:nvPr/>
        </p:nvSpPr>
        <p:spPr>
          <a:xfrm>
            <a:off x="1407268" y="1798019"/>
            <a:ext cx="4572000" cy="2031325"/>
          </a:xfrm>
          <a:prstGeom prst="rect">
            <a:avLst/>
          </a:prstGeom>
        </p:spPr>
        <p:txBody>
          <a:bodyPr lIns="91440" tIns="45720" rIns="91440" bIns="45720" anchor="t">
            <a:spAutoFit/>
          </a:bodyPr>
          <a:lstStyle/>
          <a:p>
            <a:br>
              <a:rPr lang="en-US" b="1" dirty="0">
                <a:latin typeface="Cambo" panose="02000000000000000000" pitchFamily="2" charset="77"/>
              </a:rPr>
            </a:br>
            <a:r>
              <a:rPr lang="en-US" b="1" dirty="0">
                <a:solidFill>
                  <a:srgbClr val="FFFFFF"/>
                </a:solidFill>
                <a:latin typeface="Cambo"/>
                <a:ea typeface="ＭＳ Ｐゴシック"/>
              </a:rPr>
              <a:t>I </a:t>
            </a:r>
            <a:r>
              <a:rPr lang="en-US" b="1" dirty="0" err="1">
                <a:solidFill>
                  <a:srgbClr val="FFFFFF"/>
                </a:solidFill>
                <a:latin typeface="Cambo"/>
                <a:ea typeface="ＭＳ Ｐゴシック"/>
              </a:rPr>
              <a:t>juni</a:t>
            </a:r>
            <a:r>
              <a:rPr lang="en-US" b="1" dirty="0">
                <a:solidFill>
                  <a:srgbClr val="FFFFFF"/>
                </a:solidFill>
                <a:latin typeface="Cambo"/>
                <a:ea typeface="ＭＳ Ｐゴシック"/>
              </a:rPr>
              <a:t> 2024</a:t>
            </a:r>
            <a:r>
              <a:rPr lang="en-US" b="1" dirty="0">
                <a:solidFill>
                  <a:srgbClr val="000000"/>
                </a:solidFill>
                <a:latin typeface="Cambo"/>
                <a:ea typeface="ＭＳ Ｐゴシック"/>
              </a:rPr>
              <a:t>​ </a:t>
            </a:r>
            <a:r>
              <a:rPr lang="en-US" b="1" dirty="0">
                <a:solidFill>
                  <a:schemeClr val="bg1"/>
                </a:solidFill>
                <a:latin typeface="Cambo"/>
                <a:ea typeface="ＭＳ Ｐゴシック"/>
              </a:rPr>
              <a:t>er der:</a:t>
            </a:r>
            <a:br>
              <a:rPr lang="en-US" b="1" dirty="0">
                <a:latin typeface="Cambo" panose="02000000000000000000" pitchFamily="2" charset="77"/>
              </a:rPr>
            </a:br>
            <a:r>
              <a:rPr lang="en-US" b="1" dirty="0">
                <a:solidFill>
                  <a:srgbClr val="FFFFFF"/>
                </a:solidFill>
                <a:latin typeface="Cambo"/>
                <a:ea typeface="ＭＳ Ｐゴシック"/>
              </a:rPr>
              <a:t>Ca 200 Sangglad mini </a:t>
            </a:r>
            <a:r>
              <a:rPr lang="en-US" b="1" dirty="0" err="1">
                <a:solidFill>
                  <a:srgbClr val="FFFFFF"/>
                </a:solidFill>
                <a:latin typeface="Cambo"/>
                <a:ea typeface="ＭＳ Ｐゴシック"/>
              </a:rPr>
              <a:t>dagplejer</a:t>
            </a:r>
            <a:r>
              <a:rPr lang="en-US" b="1" dirty="0">
                <a:solidFill>
                  <a:schemeClr val="bg1"/>
                </a:solidFill>
                <a:latin typeface="Cambo"/>
                <a:ea typeface="ＭＳ Ｐゴシック"/>
              </a:rPr>
              <a:t>​e</a:t>
            </a:r>
            <a:br>
              <a:rPr lang="en-US" b="1" dirty="0">
                <a:latin typeface="Cambo" panose="02000000000000000000" pitchFamily="2" charset="77"/>
              </a:rPr>
            </a:br>
            <a:r>
              <a:rPr lang="en-US" b="1" dirty="0">
                <a:solidFill>
                  <a:srgbClr val="FFFFFF"/>
                </a:solidFill>
                <a:latin typeface="Cambo"/>
                <a:ea typeface="ＭＳ Ｐゴシック"/>
              </a:rPr>
              <a:t>90 Sangglad mini </a:t>
            </a:r>
            <a:r>
              <a:rPr lang="en-US" b="1" dirty="0" err="1">
                <a:solidFill>
                  <a:srgbClr val="FFFFFF"/>
                </a:solidFill>
                <a:latin typeface="Cambo"/>
                <a:ea typeface="ＭＳ Ｐゴシック"/>
              </a:rPr>
              <a:t>vuggestuegrupper</a:t>
            </a:r>
            <a:r>
              <a:rPr lang="en-US" b="1" dirty="0">
                <a:solidFill>
                  <a:srgbClr val="000000"/>
                </a:solidFill>
                <a:latin typeface="Cambo"/>
                <a:ea typeface="ＭＳ Ｐゴシック"/>
              </a:rPr>
              <a:t>​</a:t>
            </a:r>
            <a:br>
              <a:rPr lang="en-US" b="1" dirty="0">
                <a:latin typeface="Cambo" panose="02000000000000000000" pitchFamily="2" charset="77"/>
              </a:rPr>
            </a:br>
            <a:r>
              <a:rPr lang="en-US" b="1" dirty="0">
                <a:solidFill>
                  <a:srgbClr val="FFFFFF"/>
                </a:solidFill>
                <a:latin typeface="Cambo"/>
                <a:ea typeface="ＭＳ Ｐゴシック"/>
              </a:rPr>
              <a:t>10 Sangglad mini </a:t>
            </a:r>
            <a:r>
              <a:rPr lang="en-US" b="1" dirty="0" err="1">
                <a:solidFill>
                  <a:srgbClr val="FFFFFF"/>
                </a:solidFill>
                <a:latin typeface="Cambo"/>
                <a:ea typeface="ＭＳ Ｐゴシック"/>
              </a:rPr>
              <a:t>vuggestuer</a:t>
            </a:r>
            <a:r>
              <a:rPr lang="en-US" b="1" dirty="0">
                <a:solidFill>
                  <a:srgbClr val="000000"/>
                </a:solidFill>
                <a:latin typeface="Cambo"/>
                <a:ea typeface="ＭＳ Ｐゴシック"/>
              </a:rPr>
              <a:t>​</a:t>
            </a:r>
            <a:br>
              <a:rPr lang="en-US" b="1" dirty="0">
                <a:latin typeface="Cambo" panose="02000000000000000000" pitchFamily="2" charset="77"/>
              </a:rPr>
            </a:br>
            <a:r>
              <a:rPr lang="en-US" b="1" dirty="0">
                <a:solidFill>
                  <a:srgbClr val="FFFFFF"/>
                </a:solidFill>
                <a:latin typeface="Cambo"/>
                <a:ea typeface="ＭＳ Ｐゴシック"/>
              </a:rPr>
              <a:t>Sangglad </a:t>
            </a:r>
            <a:r>
              <a:rPr lang="en-US" b="1" dirty="0" err="1">
                <a:solidFill>
                  <a:srgbClr val="FFFFFF"/>
                </a:solidFill>
                <a:latin typeface="Cambo"/>
                <a:ea typeface="ＭＳ Ｐゴシック"/>
              </a:rPr>
              <a:t>Familie</a:t>
            </a:r>
            <a:r>
              <a:rPr lang="en-US" b="1" dirty="0">
                <a:solidFill>
                  <a:srgbClr val="FFFFFF"/>
                </a:solidFill>
                <a:latin typeface="Cambo"/>
                <a:ea typeface="ＭＳ Ｐゴシック"/>
              </a:rPr>
              <a:t> i </a:t>
            </a:r>
            <a:r>
              <a:rPr lang="en-US" b="1" dirty="0" err="1">
                <a:solidFill>
                  <a:srgbClr val="FFFFFF"/>
                </a:solidFill>
                <a:latin typeface="Cambo"/>
                <a:ea typeface="ＭＳ Ｐゴシック"/>
              </a:rPr>
              <a:t>flere</a:t>
            </a:r>
            <a:r>
              <a:rPr lang="en-US" b="1" dirty="0">
                <a:solidFill>
                  <a:srgbClr val="FFFFFF"/>
                </a:solidFill>
                <a:latin typeface="Cambo"/>
                <a:ea typeface="ＭＳ Ｐゴシック"/>
              </a:rPr>
              <a:t> </a:t>
            </a:r>
            <a:r>
              <a:rPr lang="en-US" b="1" dirty="0" err="1">
                <a:solidFill>
                  <a:srgbClr val="FFFFFF"/>
                </a:solidFill>
                <a:latin typeface="Cambo"/>
                <a:ea typeface="ＭＳ Ｐゴシック"/>
              </a:rPr>
              <a:t>kommuner</a:t>
            </a:r>
            <a:endParaRPr lang="en-US" b="1" dirty="0">
              <a:solidFill>
                <a:srgbClr val="000000"/>
              </a:solidFill>
              <a:latin typeface="Cambo"/>
              <a:ea typeface="ＭＳ Ｐゴシック"/>
              <a:cs typeface="Segoe UI"/>
            </a:endParaRPr>
          </a:p>
          <a:p>
            <a:endParaRPr lang="en-US" b="1" dirty="0">
              <a:solidFill>
                <a:srgbClr val="000000"/>
              </a:solidFill>
              <a:latin typeface="Cambo"/>
              <a:ea typeface="ＭＳ Ｐゴシック"/>
            </a:endParaRPr>
          </a:p>
        </p:txBody>
      </p:sp>
      <p:pic>
        <p:nvPicPr>
          <p:cNvPr id="3" name="Billede 2">
            <a:extLst>
              <a:ext uri="{FF2B5EF4-FFF2-40B4-BE49-F238E27FC236}">
                <a16:creationId xmlns:a16="http://schemas.microsoft.com/office/drawing/2014/main" id="{0E035C9D-0BEC-6DAD-2BFD-1284595ADAE6}"/>
              </a:ext>
            </a:extLst>
          </p:cNvPr>
          <p:cNvPicPr>
            <a:picLocks noChangeAspect="1"/>
          </p:cNvPicPr>
          <p:nvPr/>
        </p:nvPicPr>
        <p:blipFill>
          <a:blip r:embed="rId3"/>
          <a:stretch>
            <a:fillRect/>
          </a:stretch>
        </p:blipFill>
        <p:spPr>
          <a:xfrm>
            <a:off x="1304295" y="973961"/>
            <a:ext cx="9583409" cy="5466168"/>
          </a:xfrm>
          <a:prstGeom prst="rect">
            <a:avLst/>
          </a:prstGeom>
        </p:spPr>
      </p:pic>
    </p:spTree>
    <p:extLst>
      <p:ext uri="{BB962C8B-B14F-4D97-AF65-F5344CB8AC3E}">
        <p14:creationId xmlns:p14="http://schemas.microsoft.com/office/powerpoint/2010/main" val="314828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p:cNvSpPr>
            <a:spLocks noGrp="1"/>
          </p:cNvSpPr>
          <p:nvPr>
            <p:ph type="title"/>
          </p:nvPr>
        </p:nvSpPr>
        <p:spPr>
          <a:xfrm>
            <a:off x="1981200" y="274638"/>
            <a:ext cx="8229600" cy="1143000"/>
          </a:xfrm>
        </p:spPr>
        <p:txBody>
          <a:bodyPr wrap="square" anchor="ctr">
            <a:normAutofit/>
          </a:bodyPr>
          <a:lstStyle/>
          <a:p>
            <a:pPr eaLnBrk="1" hangingPunct="1"/>
            <a:r>
              <a:rPr lang="da-DK" altLang="da-DK">
                <a:solidFill>
                  <a:srgbClr val="51999B"/>
                </a:solidFill>
              </a:rPr>
              <a:t>	     </a:t>
            </a:r>
            <a:r>
              <a:rPr lang="da-DK" altLang="da-DK">
                <a:solidFill>
                  <a:srgbClr val="51999B"/>
                </a:solidFill>
                <a:latin typeface="Cambo" charset="0"/>
                <a:ea typeface="ＭＳ Ｐゴシック" charset="-128"/>
              </a:rPr>
              <a:t>Hvorfor</a:t>
            </a:r>
            <a:endParaRPr lang="da-DK" altLang="da-DK">
              <a:solidFill>
                <a:srgbClr val="51999B"/>
              </a:solidFill>
            </a:endParaRPr>
          </a:p>
        </p:txBody>
      </p:sp>
      <p:pic>
        <p:nvPicPr>
          <p:cNvPr id="5" name="Billede 4" descr="Et billede, der indeholder tekst&#10;&#10;Automatisk genereret beskrivelse">
            <a:extLst>
              <a:ext uri="{FF2B5EF4-FFF2-40B4-BE49-F238E27FC236}">
                <a16:creationId xmlns:a16="http://schemas.microsoft.com/office/drawing/2014/main" id="{4CC8C9AC-BD39-7742-A6D5-A6626A8F687E}"/>
              </a:ext>
            </a:extLst>
          </p:cNvPr>
          <p:cNvPicPr>
            <a:picLocks noChangeAspect="1"/>
          </p:cNvPicPr>
          <p:nvPr/>
        </p:nvPicPr>
        <p:blipFill rotWithShape="1">
          <a:blip r:embed="rId3"/>
          <a:srcRect l="4636" t="1" r="1119" b="2048"/>
          <a:stretch/>
        </p:blipFill>
        <p:spPr>
          <a:xfrm>
            <a:off x="2127819" y="1322962"/>
            <a:ext cx="7906059" cy="4457837"/>
          </a:xfrm>
          <a:prstGeom prst="rect">
            <a:avLst/>
          </a:prstGeom>
          <a:noFill/>
        </p:spPr>
      </p:pic>
      <p:pic>
        <p:nvPicPr>
          <p:cNvPr id="7" name="Billede 6" descr="Et billede, der indeholder tekst&#10;&#10;Automatisk genereret beskrivelse">
            <a:extLst>
              <a:ext uri="{FF2B5EF4-FFF2-40B4-BE49-F238E27FC236}">
                <a16:creationId xmlns:a16="http://schemas.microsoft.com/office/drawing/2014/main" id="{73104BC0-EBA9-B84E-A832-83EFDC85CF0F}"/>
              </a:ext>
            </a:extLst>
          </p:cNvPr>
          <p:cNvPicPr>
            <a:picLocks noChangeAspect="1"/>
          </p:cNvPicPr>
          <p:nvPr/>
        </p:nvPicPr>
        <p:blipFill>
          <a:blip r:embed="rId4"/>
          <a:stretch>
            <a:fillRect/>
          </a:stretch>
        </p:blipFill>
        <p:spPr>
          <a:xfrm flipH="1">
            <a:off x="7449435" y="4230559"/>
            <a:ext cx="2761365" cy="2761365"/>
          </a:xfrm>
          <a:prstGeom prst="rect">
            <a:avLst/>
          </a:prstGeom>
        </p:spPr>
      </p:pic>
      <p:pic>
        <p:nvPicPr>
          <p:cNvPr id="6" name="Billede 5">
            <a:extLst>
              <a:ext uri="{FF2B5EF4-FFF2-40B4-BE49-F238E27FC236}">
                <a16:creationId xmlns:a16="http://schemas.microsoft.com/office/drawing/2014/main" id="{3A421370-4E9E-4FA5-A5EE-0661D247BC53}"/>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5357163" y="256989"/>
            <a:ext cx="3568961" cy="1178298"/>
          </a:xfrm>
          <a:prstGeom prst="rect">
            <a:avLst/>
          </a:prstGeom>
        </p:spPr>
      </p:pic>
      <p:pic>
        <p:nvPicPr>
          <p:cNvPr id="8" name="Billede 7">
            <a:extLst>
              <a:ext uri="{FF2B5EF4-FFF2-40B4-BE49-F238E27FC236}">
                <a16:creationId xmlns:a16="http://schemas.microsoft.com/office/drawing/2014/main" id="{7DA9B0C6-95E0-4B83-B537-705C1282CC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3831" y="5755624"/>
            <a:ext cx="2346996" cy="880175"/>
          </a:xfrm>
          <a:prstGeom prst="rect">
            <a:avLst/>
          </a:prstGeom>
        </p:spPr>
      </p:pic>
    </p:spTree>
    <p:extLst>
      <p:ext uri="{BB962C8B-B14F-4D97-AF65-F5344CB8AC3E}">
        <p14:creationId xmlns:p14="http://schemas.microsoft.com/office/powerpoint/2010/main" val="118561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8DCC66-E798-4AA1-8BCA-45E1609C00DF}"/>
              </a:ext>
            </a:extLst>
          </p:cNvPr>
          <p:cNvSpPr>
            <a:spLocks noGrp="1"/>
          </p:cNvSpPr>
          <p:nvPr>
            <p:ph type="title"/>
          </p:nvPr>
        </p:nvSpPr>
        <p:spPr>
          <a:xfrm>
            <a:off x="1981200" y="200606"/>
            <a:ext cx="8229600" cy="1143000"/>
          </a:xfrm>
        </p:spPr>
        <p:txBody>
          <a:bodyPr/>
          <a:lstStyle/>
          <a:p>
            <a:pPr algn="l"/>
            <a:r>
              <a:rPr lang="da-DK">
                <a:solidFill>
                  <a:srgbClr val="51999B"/>
                </a:solidFill>
              </a:rPr>
              <a:t>           </a:t>
            </a:r>
            <a:r>
              <a:rPr lang="da-DK">
                <a:solidFill>
                  <a:srgbClr val="51999B"/>
                </a:solidFill>
                <a:latin typeface="Cambo" charset="0"/>
                <a:ea typeface="ＭＳ Ｐゴシック" charset="-128"/>
              </a:rPr>
              <a:t>Erfaringer fra</a:t>
            </a:r>
            <a:endParaRPr lang="da-DK">
              <a:solidFill>
                <a:srgbClr val="51999B"/>
              </a:solidFill>
            </a:endParaRPr>
          </a:p>
        </p:txBody>
      </p:sp>
      <p:pic>
        <p:nvPicPr>
          <p:cNvPr id="3" name="Billede 4">
            <a:extLst>
              <a:ext uri="{FF2B5EF4-FFF2-40B4-BE49-F238E27FC236}">
                <a16:creationId xmlns:a16="http://schemas.microsoft.com/office/drawing/2014/main" id="{B04D2050-99E2-47BE-A530-5030A99D90D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8703" y="271753"/>
            <a:ext cx="2709229" cy="10007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ktangel 3">
            <a:extLst>
              <a:ext uri="{FF2B5EF4-FFF2-40B4-BE49-F238E27FC236}">
                <a16:creationId xmlns:a16="http://schemas.microsoft.com/office/drawing/2014/main" id="{7E57650E-D143-A54A-B490-46B7C3B51F04}"/>
              </a:ext>
            </a:extLst>
          </p:cNvPr>
          <p:cNvSpPr/>
          <p:nvPr/>
        </p:nvSpPr>
        <p:spPr>
          <a:xfrm>
            <a:off x="740923" y="1622925"/>
            <a:ext cx="10710153" cy="4093428"/>
          </a:xfrm>
          <a:prstGeom prst="rect">
            <a:avLst/>
          </a:prstGeom>
        </p:spPr>
        <p:txBody>
          <a:bodyPr wrap="square">
            <a:spAutoFit/>
          </a:bodyPr>
          <a:lstStyle/>
          <a:p>
            <a:r>
              <a:rPr lang="da-DK" sz="2000" b="1" dirty="0">
                <a:solidFill>
                  <a:srgbClr val="51999B"/>
                </a:solidFill>
                <a:latin typeface="Cyntho Slab Pro" panose="02060003030200020004" pitchFamily="18" charset="0"/>
              </a:rPr>
              <a:t>”Vi kan bruge sang i alle aspekter af et godt børnehaveliv. For Gustav har sang været en god vej ind i fællesskabet i børnehaven med mange nye børn og nye voksne. Gustav elsker så meget at synge, at han nogle gange ved bordet lige har brug for at få 'sunget af', inden han er klar til at spise.” </a:t>
            </a:r>
            <a:br>
              <a:rPr lang="da-DK" sz="2000" b="1" dirty="0">
                <a:solidFill>
                  <a:srgbClr val="51999B"/>
                </a:solidFill>
                <a:latin typeface="Cyntho Slab Pro" panose="02060003030200020004" pitchFamily="18" charset="0"/>
              </a:rPr>
            </a:br>
            <a:r>
              <a:rPr lang="da-DK" sz="2000" dirty="0">
                <a:solidFill>
                  <a:srgbClr val="51999B"/>
                </a:solidFill>
                <a:latin typeface="Cyntho Slab Pro" panose="02060003030200020004" pitchFamily="18" charset="0"/>
              </a:rPr>
              <a:t>Sara, mor til Gustav på 4 år</a:t>
            </a:r>
          </a:p>
          <a:p>
            <a:pPr marL="342900" indent="-342900" algn="r">
              <a:buFontTx/>
              <a:buChar char="-"/>
            </a:pPr>
            <a:endParaRPr lang="da-DK" sz="2000" dirty="0">
              <a:solidFill>
                <a:srgbClr val="51999B"/>
              </a:solidFill>
              <a:latin typeface="Cyntho Slab Pro" panose="02060003030200020004" pitchFamily="18" charset="0"/>
            </a:endParaRPr>
          </a:p>
          <a:p>
            <a:r>
              <a:rPr lang="da-DK" sz="2000" b="1" dirty="0">
                <a:solidFill>
                  <a:srgbClr val="51999B"/>
                </a:solidFill>
                <a:latin typeface="Cyntho Slab Pro" panose="02060003030200020004" pitchFamily="18" charset="0"/>
              </a:rPr>
              <a:t>”Mine børn har rykket sig fra at være så bange for at være i sociale sammenhænge til nærmest bare at stille sig op og sige 'her er jeg’”.</a:t>
            </a:r>
          </a:p>
          <a:p>
            <a:r>
              <a:rPr lang="da-DK" sz="2000" b="1" dirty="0">
                <a:solidFill>
                  <a:srgbClr val="51999B"/>
                </a:solidFill>
                <a:latin typeface="Cyntho Slab Pro" panose="02060003030200020004" pitchFamily="18" charset="0"/>
              </a:rPr>
              <a:t> </a:t>
            </a:r>
            <a:r>
              <a:rPr lang="da-DK" sz="2000" dirty="0">
                <a:solidFill>
                  <a:srgbClr val="51999B"/>
                </a:solidFill>
                <a:latin typeface="Cyntho Slab Pro" panose="02060003030200020004" pitchFamily="18" charset="0"/>
              </a:rPr>
              <a:t>- Christine, mor til Line og Amanda</a:t>
            </a:r>
          </a:p>
          <a:p>
            <a:pPr marL="342900" indent="-342900" algn="r">
              <a:buFontTx/>
              <a:buChar char="-"/>
            </a:pPr>
            <a:endParaRPr lang="da-DK" sz="2000" dirty="0">
              <a:solidFill>
                <a:srgbClr val="51999B"/>
              </a:solidFill>
              <a:latin typeface="Cyntho Slab Pro" panose="02060003030200020004" pitchFamily="18" charset="0"/>
            </a:endParaRPr>
          </a:p>
          <a:p>
            <a:pPr marL="342900" indent="-342900" algn="r">
              <a:buFontTx/>
              <a:buChar char="-"/>
            </a:pPr>
            <a:endParaRPr lang="da-DK" sz="2000" dirty="0">
              <a:solidFill>
                <a:srgbClr val="51999B"/>
              </a:solidFill>
              <a:latin typeface="Cyntho Slab Pro" panose="02060003030200020004" pitchFamily="18" charset="0"/>
            </a:endParaRPr>
          </a:p>
          <a:p>
            <a:pPr marL="342900" indent="-342900" algn="r">
              <a:buFontTx/>
              <a:buChar char="-"/>
            </a:pPr>
            <a:endParaRPr lang="da-DK" sz="2000" dirty="0">
              <a:solidFill>
                <a:srgbClr val="51999B"/>
              </a:solidFill>
              <a:latin typeface="Cyntho Slab Pro" panose="02060003030200020004" pitchFamily="18" charset="0"/>
            </a:endParaRPr>
          </a:p>
          <a:p>
            <a:pPr marL="342900" indent="-342900" algn="r">
              <a:buFontTx/>
              <a:buChar char="-"/>
            </a:pPr>
            <a:endParaRPr lang="da-DK" sz="2000" dirty="0">
              <a:solidFill>
                <a:srgbClr val="51999B"/>
              </a:solidFill>
              <a:latin typeface="Cyntho Slab Pro" panose="02060003030200020004" pitchFamily="18" charset="0"/>
            </a:endParaRPr>
          </a:p>
          <a:p>
            <a:pPr marL="342900" indent="-342900" algn="r">
              <a:buFontTx/>
              <a:buChar char="-"/>
            </a:pPr>
            <a:endParaRPr lang="da-DK" sz="2000" dirty="0">
              <a:solidFill>
                <a:srgbClr val="51999B"/>
              </a:solidFill>
              <a:latin typeface="Cyntho Slab Pro" panose="02060003030200020004" pitchFamily="18" charset="0"/>
            </a:endParaRPr>
          </a:p>
        </p:txBody>
      </p:sp>
      <p:pic>
        <p:nvPicPr>
          <p:cNvPr id="6" name="Billede 5">
            <a:extLst>
              <a:ext uri="{FF2B5EF4-FFF2-40B4-BE49-F238E27FC236}">
                <a16:creationId xmlns:a16="http://schemas.microsoft.com/office/drawing/2014/main" id="{3C5E87A0-5458-4784-BB1B-858BCA27E5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991" y="5545490"/>
            <a:ext cx="2346996" cy="880175"/>
          </a:xfrm>
          <a:prstGeom prst="rect">
            <a:avLst/>
          </a:prstGeom>
        </p:spPr>
      </p:pic>
      <p:pic>
        <p:nvPicPr>
          <p:cNvPr id="8" name="Billede 7">
            <a:extLst>
              <a:ext uri="{FF2B5EF4-FFF2-40B4-BE49-F238E27FC236}">
                <a16:creationId xmlns:a16="http://schemas.microsoft.com/office/drawing/2014/main" id="{7EC0F05B-5700-97A0-FBFB-3AB637A09045}"/>
              </a:ext>
            </a:extLst>
          </p:cNvPr>
          <p:cNvPicPr>
            <a:picLocks noChangeAspect="1"/>
          </p:cNvPicPr>
          <p:nvPr/>
        </p:nvPicPr>
        <p:blipFill>
          <a:blip r:embed="rId5"/>
          <a:stretch>
            <a:fillRect/>
          </a:stretch>
        </p:blipFill>
        <p:spPr>
          <a:xfrm>
            <a:off x="7400185" y="3669639"/>
            <a:ext cx="4050891" cy="2818919"/>
          </a:xfrm>
          <a:prstGeom prst="rect">
            <a:avLst/>
          </a:prstGeom>
        </p:spPr>
      </p:pic>
    </p:spTree>
    <p:extLst>
      <p:ext uri="{BB962C8B-B14F-4D97-AF65-F5344CB8AC3E}">
        <p14:creationId xmlns:p14="http://schemas.microsoft.com/office/powerpoint/2010/main" val="2805318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8DCC66-E798-4AA1-8BCA-45E1609C00DF}"/>
              </a:ext>
            </a:extLst>
          </p:cNvPr>
          <p:cNvSpPr>
            <a:spLocks noGrp="1"/>
          </p:cNvSpPr>
          <p:nvPr>
            <p:ph type="title"/>
          </p:nvPr>
        </p:nvSpPr>
        <p:spPr>
          <a:xfrm>
            <a:off x="1981200" y="200606"/>
            <a:ext cx="8229600" cy="1143000"/>
          </a:xfrm>
        </p:spPr>
        <p:txBody>
          <a:bodyPr/>
          <a:lstStyle/>
          <a:p>
            <a:pPr algn="l"/>
            <a:r>
              <a:rPr lang="da-DK">
                <a:solidFill>
                  <a:srgbClr val="51999B"/>
                </a:solidFill>
              </a:rPr>
              <a:t>           </a:t>
            </a:r>
            <a:r>
              <a:rPr lang="da-DK">
                <a:solidFill>
                  <a:srgbClr val="51999B"/>
                </a:solidFill>
                <a:latin typeface="Cambo" charset="0"/>
                <a:ea typeface="ＭＳ Ｐゴシック" charset="-128"/>
              </a:rPr>
              <a:t>Erfaringer fra</a:t>
            </a:r>
            <a:endParaRPr lang="da-DK">
              <a:solidFill>
                <a:srgbClr val="51999B"/>
              </a:solidFill>
            </a:endParaRPr>
          </a:p>
        </p:txBody>
      </p:sp>
      <p:pic>
        <p:nvPicPr>
          <p:cNvPr id="3" name="Billede 4">
            <a:extLst>
              <a:ext uri="{FF2B5EF4-FFF2-40B4-BE49-F238E27FC236}">
                <a16:creationId xmlns:a16="http://schemas.microsoft.com/office/drawing/2014/main" id="{B04D2050-99E2-47BE-A530-5030A99D90D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2177" y="271753"/>
            <a:ext cx="2709229" cy="10007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ktangel 4">
            <a:extLst>
              <a:ext uri="{FF2B5EF4-FFF2-40B4-BE49-F238E27FC236}">
                <a16:creationId xmlns:a16="http://schemas.microsoft.com/office/drawing/2014/main" id="{1CF9B8B3-5D86-8A4C-97B4-DDB35C588913}"/>
              </a:ext>
            </a:extLst>
          </p:cNvPr>
          <p:cNvSpPr/>
          <p:nvPr/>
        </p:nvSpPr>
        <p:spPr>
          <a:xfrm>
            <a:off x="2281238" y="2004218"/>
            <a:ext cx="7629525" cy="1754326"/>
          </a:xfrm>
          <a:prstGeom prst="rect">
            <a:avLst/>
          </a:prstGeom>
        </p:spPr>
        <p:txBody>
          <a:bodyPr wrap="square">
            <a:spAutoFit/>
          </a:bodyPr>
          <a:lstStyle/>
          <a:p>
            <a:pPr algn="r"/>
            <a:r>
              <a:rPr lang="da-DK" b="1">
                <a:solidFill>
                  <a:srgbClr val="51999B"/>
                </a:solidFill>
                <a:latin typeface="Cyntho Slab Pro" panose="02060003030200020004" pitchFamily="18" charset="0"/>
              </a:rPr>
              <a:t>”Der går ikke én eneste dag, uden at både sangstemmer, guitarer og trommer har været i brug af både voksne og børn. Helt små børn er begyndt at tage initiativ til sange. De tosprogede har fået et helt nyt sprog, og man kan se på dem, at de er meget mere glade.”</a:t>
            </a:r>
          </a:p>
          <a:p>
            <a:pPr algn="r"/>
            <a:r>
              <a:rPr lang="da-DK" b="1">
                <a:solidFill>
                  <a:srgbClr val="51999B"/>
                </a:solidFill>
                <a:latin typeface="Cyntho Slab Pro" panose="02060003030200020004" pitchFamily="18" charset="0"/>
              </a:rPr>
              <a:t> </a:t>
            </a:r>
            <a:br>
              <a:rPr lang="da-DK" b="1">
                <a:solidFill>
                  <a:srgbClr val="51999B"/>
                </a:solidFill>
                <a:latin typeface="Cyntho Slab Pro" panose="02060003030200020004" pitchFamily="18" charset="0"/>
              </a:rPr>
            </a:br>
            <a:r>
              <a:rPr lang="da-DK">
                <a:solidFill>
                  <a:srgbClr val="51999B"/>
                </a:solidFill>
                <a:latin typeface="Cyntho Slab Pro" panose="02060003030200020004" pitchFamily="18" charset="0"/>
              </a:rPr>
              <a:t>- Anders og Dorte, hhv. leder og pædagog i Sanglærkerne i Greve</a:t>
            </a:r>
          </a:p>
        </p:txBody>
      </p:sp>
      <p:pic>
        <p:nvPicPr>
          <p:cNvPr id="6" name="Billede 5">
            <a:extLst>
              <a:ext uri="{FF2B5EF4-FFF2-40B4-BE49-F238E27FC236}">
                <a16:creationId xmlns:a16="http://schemas.microsoft.com/office/drawing/2014/main" id="{31B17DF3-081E-466A-AFF2-C2BBE96A00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151" y="5501624"/>
            <a:ext cx="2346996" cy="880175"/>
          </a:xfrm>
          <a:prstGeom prst="rect">
            <a:avLst/>
          </a:prstGeom>
        </p:spPr>
      </p:pic>
      <p:pic>
        <p:nvPicPr>
          <p:cNvPr id="7" name="Billede 6">
            <a:extLst>
              <a:ext uri="{FF2B5EF4-FFF2-40B4-BE49-F238E27FC236}">
                <a16:creationId xmlns:a16="http://schemas.microsoft.com/office/drawing/2014/main" id="{D3464C26-D9B0-4F66-9F90-EB35563C7EB0}"/>
              </a:ext>
            </a:extLst>
          </p:cNvPr>
          <p:cNvPicPr>
            <a:picLocks noChangeAspect="1"/>
          </p:cNvPicPr>
          <p:nvPr/>
        </p:nvPicPr>
        <p:blipFill>
          <a:blip r:embed="rId5"/>
          <a:stretch>
            <a:fillRect/>
          </a:stretch>
        </p:blipFill>
        <p:spPr>
          <a:xfrm>
            <a:off x="9641406" y="4195528"/>
            <a:ext cx="2186271" cy="2186271"/>
          </a:xfrm>
          <a:prstGeom prst="rect">
            <a:avLst/>
          </a:prstGeom>
        </p:spPr>
      </p:pic>
    </p:spTree>
    <p:extLst>
      <p:ext uri="{BB962C8B-B14F-4D97-AF65-F5344CB8AC3E}">
        <p14:creationId xmlns:p14="http://schemas.microsoft.com/office/powerpoint/2010/main" val="417004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04775" y="1360853"/>
            <a:ext cx="9923646" cy="5130507"/>
          </a:xfrm>
          <a:prstGeom prst="rect">
            <a:avLst/>
          </a:prstGeom>
        </p:spPr>
        <p:txBody>
          <a:bodyPr wrap="square">
            <a:spAutoFit/>
          </a:bodyPr>
          <a:lstStyle/>
          <a:p>
            <a:pPr>
              <a:lnSpc>
                <a:spcPct val="107000"/>
              </a:lnSpc>
              <a:spcAft>
                <a:spcPts val="0"/>
              </a:spcAft>
            </a:pPr>
            <a:r>
              <a:rPr lang="da-DK" dirty="0">
                <a:latin typeface="Calibri" panose="020F0502020204030204" pitchFamily="34" charset="0"/>
                <a:ea typeface="Calibri" panose="020F0502020204030204" pitchFamily="34" charset="0"/>
                <a:cs typeface="Calibri" panose="020F0502020204030204" pitchFamily="34" charset="0"/>
              </a:rPr>
              <a:t>… er Sangglad for de 0-3-årige og deres voksne.</a:t>
            </a:r>
            <a:endParaRPr lang="da-D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a-DK" dirty="0">
                <a:latin typeface="Calibri" panose="020F0502020204030204" pitchFamily="34" charset="0"/>
                <a:ea typeface="Calibri" panose="020F0502020204030204" pitchFamily="34" charset="0"/>
                <a:cs typeface="Calibri" panose="020F0502020204030204" pitchFamily="34" charset="0"/>
              </a:rPr>
              <a:t> </a:t>
            </a:r>
            <a:endParaRPr lang="da-D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da-DK" dirty="0">
                <a:latin typeface="Calibri" panose="020F0502020204030204" pitchFamily="34" charset="0"/>
                <a:ea typeface="Calibri" panose="020F0502020204030204" pitchFamily="34" charset="0"/>
                <a:cs typeface="Calibri" panose="020F0502020204030204" pitchFamily="34" charset="0"/>
              </a:rPr>
              <a:t>… er et dagtilbud, hvor det at synge sammen er en naturlig del af hverdagen. De voksne arbejder målrettet med sang som vejen til trivsel,</a:t>
            </a:r>
            <a:r>
              <a:rPr lang="da-DK" dirty="0">
                <a:latin typeface="Calibri" panose="020F0502020204030204" pitchFamily="34" charset="0"/>
                <a:ea typeface="Calibri" panose="020F0502020204030204" pitchFamily="34" charset="0"/>
                <a:cs typeface="Times New Roman" panose="02020603050405020304" pitchFamily="18" charset="0"/>
              </a:rPr>
              <a:t> </a:t>
            </a:r>
            <a:r>
              <a:rPr lang="da-DK" dirty="0">
                <a:latin typeface="Calibri" panose="020F0502020204030204" pitchFamily="34" charset="0"/>
                <a:ea typeface="Calibri" panose="020F0502020204030204" pitchFamily="34" charset="0"/>
                <a:cs typeface="Calibri" panose="020F0502020204030204" pitchFamily="34" charset="0"/>
              </a:rPr>
              <a:t>læring og udvikling.</a:t>
            </a:r>
            <a:r>
              <a:rPr lang="da-DK"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0"/>
              </a:spcAft>
            </a:pPr>
            <a:endParaRPr lang="da-D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dirty="0">
                <a:latin typeface="Calibri" panose="020F0502020204030204" pitchFamily="34" charset="0"/>
                <a:ea typeface="Calibri" panose="020F0502020204030204" pitchFamily="34" charset="0"/>
                <a:cs typeface="Times New Roman" panose="02020603050405020304" pitchFamily="18" charset="0"/>
              </a:rPr>
              <a:t>… er </a:t>
            </a:r>
            <a:r>
              <a:rPr lang="da-DK" dirty="0">
                <a:latin typeface="Calibri" panose="020F0502020204030204" pitchFamily="34" charset="0"/>
                <a:ea typeface="Calibri" panose="020F0502020204030204" pitchFamily="34" charset="0"/>
                <a:cs typeface="Calibri" panose="020F0502020204030204" pitchFamily="34" charset="0"/>
              </a:rPr>
              <a:t>udvikling i praksis: På gulvet sammen med de små børn og deres voksne. </a:t>
            </a:r>
            <a:r>
              <a:rPr lang="da-DK" dirty="0"/>
              <a:t>Forløbet involverer hele personalegruppen (på stuen eller i daginstitutionen) eller dagplejegruppen.</a:t>
            </a:r>
          </a:p>
          <a:p>
            <a:pPr>
              <a:lnSpc>
                <a:spcPct val="107000"/>
              </a:lnSpc>
            </a:pPr>
            <a:endParaRPr lang="da-DK" dirty="0">
              <a:latin typeface="Calibri" panose="020F0502020204030204" pitchFamily="34" charset="0"/>
              <a:ea typeface="Calibri" panose="020F0502020204030204" pitchFamily="34" charset="0"/>
              <a:cs typeface="Calibri" panose="020F0502020204030204" pitchFamily="34" charset="0"/>
            </a:endParaRPr>
          </a:p>
          <a:p>
            <a:pPr>
              <a:lnSpc>
                <a:spcPct val="107000"/>
              </a:lnSpc>
            </a:pPr>
            <a:r>
              <a:rPr lang="da-DK" dirty="0">
                <a:latin typeface="Calibri" panose="020F0502020204030204" pitchFamily="34" charset="0"/>
                <a:cs typeface="Times New Roman" panose="02020603050405020304" pitchFamily="18" charset="0"/>
              </a:rPr>
              <a:t> … </a:t>
            </a:r>
            <a:r>
              <a:rPr lang="da-DK" dirty="0"/>
              <a:t>er bygget op omkring den styrkede pædagogiske læreplan. Sammen med en sangkonsulent etablerer man i løbet af 1-2 år en sangprofil, hvor sang er med til at understøtte det pædagogiske arbejde og er en fast del af hverdagens trygge rammer.</a:t>
            </a:r>
          </a:p>
          <a:p>
            <a:pPr>
              <a:lnSpc>
                <a:spcPct val="107000"/>
              </a:lnSpc>
            </a:pPr>
            <a:endParaRPr lang="da-DK" dirty="0"/>
          </a:p>
          <a:p>
            <a:pPr>
              <a:lnSpc>
                <a:spcPct val="107000"/>
              </a:lnSpc>
            </a:pPr>
            <a:endParaRPr lang="da-DK" dirty="0">
              <a:latin typeface="Calibri" panose="020F0502020204030204" pitchFamily="34" charset="0"/>
              <a:ea typeface="Calibri" panose="020F0502020204030204" pitchFamily="34" charset="0"/>
              <a:cs typeface="Calibri" panose="020F0502020204030204" pitchFamily="34" charset="0"/>
            </a:endParaRPr>
          </a:p>
          <a:p>
            <a:pPr>
              <a:lnSpc>
                <a:spcPct val="107000"/>
              </a:lnSpc>
            </a:pPr>
            <a:endParaRPr lang="da-DK"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da-DK" dirty="0">
                <a:latin typeface="Calibri" panose="020F0502020204030204" pitchFamily="34" charset="0"/>
                <a:ea typeface="Calibri" panose="020F0502020204030204" pitchFamily="34" charset="0"/>
                <a:cs typeface="Calibri" panose="020F0502020204030204" pitchFamily="34" charset="0"/>
              </a:rPr>
              <a:t>  </a:t>
            </a:r>
            <a:endParaRPr lang="da-D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da-DK" dirty="0">
                <a:latin typeface="Calibri" panose="020F0502020204030204" pitchFamily="34" charset="0"/>
                <a:ea typeface="Calibri" panose="020F0502020204030204" pitchFamily="34" charset="0"/>
                <a:cs typeface="Calibri" panose="020F0502020204030204" pitchFamily="34" charset="0"/>
              </a:rPr>
              <a:t>			 med 9,7 mio. ud af det samlede budget på 28 mio.</a:t>
            </a:r>
            <a:endParaRPr lang="da-D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da-DK"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Billede 2">
            <a:extLst>
              <a:ext uri="{FF2B5EF4-FFF2-40B4-BE49-F238E27FC236}">
                <a16:creationId xmlns:a16="http://schemas.microsoft.com/office/drawing/2014/main" id="{3A421370-4E9E-4FA5-A5EE-0661D247BC53}"/>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82117" y="182555"/>
            <a:ext cx="3568961" cy="1178298"/>
          </a:xfrm>
          <a:prstGeom prst="rect">
            <a:avLst/>
          </a:prstGeom>
        </p:spPr>
      </p:pic>
      <p:grpSp>
        <p:nvGrpSpPr>
          <p:cNvPr id="4" name="Gruppe 3">
            <a:extLst>
              <a:ext uri="{FF2B5EF4-FFF2-40B4-BE49-F238E27FC236}">
                <a16:creationId xmlns:a16="http://schemas.microsoft.com/office/drawing/2014/main" id="{EA880FF7-F16D-4A2A-A9CD-B227E32460E0}"/>
              </a:ext>
            </a:extLst>
          </p:cNvPr>
          <p:cNvGrpSpPr/>
          <p:nvPr/>
        </p:nvGrpSpPr>
        <p:grpSpPr>
          <a:xfrm>
            <a:off x="904775" y="5025266"/>
            <a:ext cx="3448050" cy="1576644"/>
            <a:chOff x="2981325" y="1608950"/>
            <a:chExt cx="3448050" cy="1576644"/>
          </a:xfrm>
        </p:grpSpPr>
        <p:pic>
          <p:nvPicPr>
            <p:cNvPr id="5" name="Billede 4">
              <a:extLst>
                <a:ext uri="{FF2B5EF4-FFF2-40B4-BE49-F238E27FC236}">
                  <a16:creationId xmlns:a16="http://schemas.microsoft.com/office/drawing/2014/main" id="{83A2F946-E86C-488D-9646-16E899E42895}"/>
                </a:ext>
              </a:extLst>
            </p:cNvPr>
            <p:cNvPicPr>
              <a:picLocks noChangeAspect="1"/>
            </p:cNvPicPr>
            <p:nvPr/>
          </p:nvPicPr>
          <p:blipFill>
            <a:blip r:embed="rId3"/>
            <a:stretch>
              <a:fillRect/>
            </a:stretch>
          </p:blipFill>
          <p:spPr>
            <a:xfrm>
              <a:off x="3409950" y="2169594"/>
              <a:ext cx="2324100" cy="1016000"/>
            </a:xfrm>
            <a:prstGeom prst="rect">
              <a:avLst/>
            </a:prstGeom>
          </p:spPr>
        </p:pic>
        <p:sp>
          <p:nvSpPr>
            <p:cNvPr id="6" name="Tekstfelt 5">
              <a:extLst>
                <a:ext uri="{FF2B5EF4-FFF2-40B4-BE49-F238E27FC236}">
                  <a16:creationId xmlns:a16="http://schemas.microsoft.com/office/drawing/2014/main" id="{6C60CE23-58B0-456C-B1A4-99CEDF912BF6}"/>
                </a:ext>
              </a:extLst>
            </p:cNvPr>
            <p:cNvSpPr txBox="1"/>
            <p:nvPr/>
          </p:nvSpPr>
          <p:spPr>
            <a:xfrm>
              <a:off x="2981325" y="1608950"/>
              <a:ext cx="3448050" cy="369332"/>
            </a:xfrm>
            <a:prstGeom prst="rect">
              <a:avLst/>
            </a:prstGeom>
            <a:noFill/>
          </p:spPr>
          <p:txBody>
            <a:bodyPr wrap="square" rtlCol="0">
              <a:spAutoFit/>
            </a:bodyPr>
            <a:lstStyle/>
            <a:p>
              <a:r>
                <a:rPr lang="da-DK">
                  <a:latin typeface="Cyntho Slab Pro" panose="02060003030200020004" pitchFamily="18" charset="0"/>
                </a:rPr>
                <a:t>Sangglad Mini er støttet af</a:t>
              </a:r>
            </a:p>
          </p:txBody>
        </p:sp>
      </p:grpSp>
    </p:spTree>
    <p:extLst>
      <p:ext uri="{BB962C8B-B14F-4D97-AF65-F5344CB8AC3E}">
        <p14:creationId xmlns:p14="http://schemas.microsoft.com/office/powerpoint/2010/main" val="1909664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p:cNvSpPr>
            <a:spLocks noGrp="1"/>
          </p:cNvSpPr>
          <p:nvPr>
            <p:ph type="title"/>
          </p:nvPr>
        </p:nvSpPr>
        <p:spPr/>
        <p:txBody>
          <a:bodyPr/>
          <a:lstStyle/>
          <a:p>
            <a:pPr algn="ctr"/>
            <a:r>
              <a:rPr lang="da-DK" altLang="da-DK" dirty="0">
                <a:solidFill>
                  <a:srgbClr val="FF4C00"/>
                </a:solidFill>
                <a:latin typeface="Cambo" charset="0"/>
                <a:ea typeface="ＭＳ Ｐゴシック" charset="-128"/>
              </a:rPr>
              <a:t>              </a:t>
            </a:r>
            <a:r>
              <a:rPr lang="da-DK" altLang="da-DK" dirty="0">
                <a:solidFill>
                  <a:srgbClr val="51999B"/>
                </a:solidFill>
                <a:latin typeface="Cambo" charset="0"/>
                <a:ea typeface="ＭＳ Ｐゴシック" charset="-128"/>
              </a:rPr>
              <a:t>Hvad får man?</a:t>
            </a:r>
            <a:endParaRPr lang="da-DK" altLang="da-DK" dirty="0">
              <a:solidFill>
                <a:srgbClr val="FF4C00"/>
              </a:solidFill>
              <a:latin typeface="Cambo" charset="0"/>
              <a:ea typeface="ＭＳ Ｐゴシック" charset="-128"/>
            </a:endParaRPr>
          </a:p>
        </p:txBody>
      </p:sp>
      <p:sp>
        <p:nvSpPr>
          <p:cNvPr id="3" name="Pladsholder til indhold 2"/>
          <p:cNvSpPr>
            <a:spLocks noGrp="1"/>
          </p:cNvSpPr>
          <p:nvPr>
            <p:ph idx="1"/>
          </p:nvPr>
        </p:nvSpPr>
        <p:spPr>
          <a:xfrm>
            <a:off x="5115286" y="1469948"/>
            <a:ext cx="6353215" cy="4786473"/>
          </a:xfrm>
        </p:spPr>
        <p:txBody>
          <a:bodyPr>
            <a:normAutofit/>
          </a:bodyPr>
          <a:lstStyle/>
          <a:p>
            <a:r>
              <a:rPr lang="da-DK" sz="1800" dirty="0"/>
              <a:t>En fast tilknyttet sangkonsulent</a:t>
            </a:r>
          </a:p>
          <a:p>
            <a:r>
              <a:rPr lang="da-DK" sz="1800" dirty="0"/>
              <a:t>Repertoire samt nyudviklet metodeorienteret materiale rettet mod udviklingen af det gode lege- og læringsmiljø med sang.</a:t>
            </a:r>
          </a:p>
          <a:p>
            <a:r>
              <a:rPr lang="da-DK" sz="1800" dirty="0"/>
              <a:t>Læreplanskuffert </a:t>
            </a:r>
          </a:p>
          <a:p>
            <a:r>
              <a:rPr lang="da-DK" sz="1800" dirty="0"/>
              <a:t>Børnepose </a:t>
            </a:r>
          </a:p>
          <a:p>
            <a:r>
              <a:rPr lang="da-DK" sz="1800" dirty="0"/>
              <a:t>Sangglad Sådan! Instruktionsvideoer</a:t>
            </a:r>
          </a:p>
          <a:p>
            <a:r>
              <a:rPr lang="da-DK" sz="1800" dirty="0"/>
              <a:t>En sangprofil, der skaber glæde, nærhed og tryghed.</a:t>
            </a:r>
          </a:p>
          <a:p>
            <a:r>
              <a:rPr lang="da-DK" sz="1800" dirty="0"/>
              <a:t>En sangprofil der understøtter den pædagogiske faglighed, arbejdet med den styrkede pædagogiske læreplan og som strukturerer dagen, ugen og året.</a:t>
            </a:r>
          </a:p>
          <a:p>
            <a:r>
              <a:rPr lang="da-DK" sz="1800" dirty="0"/>
              <a:t>En Sangglad-mini certificering, der kan vises frem i dagtilbuddet og på hjemmesiden.</a:t>
            </a:r>
          </a:p>
        </p:txBody>
      </p:sp>
      <p:pic>
        <p:nvPicPr>
          <p:cNvPr id="5" name="Billede 4">
            <a:extLst>
              <a:ext uri="{FF2B5EF4-FFF2-40B4-BE49-F238E27FC236}">
                <a16:creationId xmlns:a16="http://schemas.microsoft.com/office/drawing/2014/main" id="{11062D75-1DBE-65FA-CB51-5B54BD6C404F}"/>
              </a:ext>
            </a:extLst>
          </p:cNvPr>
          <p:cNvPicPr>
            <a:picLocks noChangeAspect="1"/>
          </p:cNvPicPr>
          <p:nvPr/>
        </p:nvPicPr>
        <p:blipFill>
          <a:blip r:embed="rId2"/>
          <a:stretch>
            <a:fillRect/>
          </a:stretch>
        </p:blipFill>
        <p:spPr>
          <a:xfrm>
            <a:off x="999827" y="683367"/>
            <a:ext cx="3587803" cy="5266978"/>
          </a:xfrm>
          <a:prstGeom prst="rect">
            <a:avLst/>
          </a:prstGeom>
        </p:spPr>
      </p:pic>
    </p:spTree>
    <p:extLst>
      <p:ext uri="{BB962C8B-B14F-4D97-AF65-F5344CB8AC3E}">
        <p14:creationId xmlns:p14="http://schemas.microsoft.com/office/powerpoint/2010/main" val="790831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084446" y="967247"/>
            <a:ext cx="9917229" cy="3464666"/>
          </a:xfrm>
          <a:prstGeom prst="rect">
            <a:avLst/>
          </a:prstGeom>
        </p:spPr>
        <p:txBody>
          <a:bodyPr wrap="square">
            <a:spAutoFit/>
          </a:bodyPr>
          <a:lstStyle/>
          <a:p>
            <a:pPr>
              <a:lnSpc>
                <a:spcPct val="107000"/>
              </a:lnSpc>
              <a:spcAft>
                <a:spcPts val="800"/>
              </a:spcAft>
            </a:pPr>
            <a:r>
              <a:rPr lang="da-DK" altLang="da-DK" sz="3600" dirty="0">
                <a:solidFill>
                  <a:srgbClr val="51999B"/>
                </a:solidFill>
                <a:latin typeface="Cambo" charset="0"/>
                <a:ea typeface="ＭＳ Ｐゴシック" charset="-128"/>
              </a:rPr>
              <a:t>Vuggestue (hel institution)</a:t>
            </a:r>
            <a:endParaRPr lang="da-DK"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Calibri" panose="020F0502020204030204" pitchFamily="34" charset="0"/>
                <a:ea typeface="Calibri" panose="020F0502020204030204" pitchFamily="34" charset="0"/>
                <a:cs typeface="Calibri" panose="020F0502020204030204" pitchFamily="34" charset="0"/>
              </a:rPr>
              <a:t>Varighed: 2 år </a:t>
            </a:r>
          </a:p>
          <a:p>
            <a:pPr>
              <a:lnSpc>
                <a:spcPct val="107000"/>
              </a:lnSpc>
              <a:spcAft>
                <a:spcPts val="800"/>
              </a:spcAft>
            </a:pPr>
            <a:endParaRPr lang="da-D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Calibri" panose="020F0502020204030204" pitchFamily="34" charset="0"/>
                <a:ea typeface="Calibri" panose="020F0502020204030204" pitchFamily="34" charset="0"/>
                <a:cs typeface="Calibri" panose="020F0502020204030204" pitchFamily="34" charset="0"/>
              </a:rPr>
              <a:t>1 Kick off, ca. 25 konsulentbesøg på hver stue i den daglige praksis, </a:t>
            </a:r>
          </a:p>
          <a:p>
            <a:pPr>
              <a:lnSpc>
                <a:spcPct val="107000"/>
              </a:lnSpc>
              <a:spcAft>
                <a:spcPts val="800"/>
              </a:spcAft>
            </a:pPr>
            <a:r>
              <a:rPr lang="da-DK" dirty="0">
                <a:latin typeface="Calibri" panose="020F0502020204030204" pitchFamily="34" charset="0"/>
                <a:ea typeface="Calibri" panose="020F0502020204030204" pitchFamily="34" charset="0"/>
                <a:cs typeface="Calibri" panose="020F0502020204030204" pitchFamily="34" charset="0"/>
              </a:rPr>
              <a:t>styregruppemøder og 3 pædagogiske aftener.</a:t>
            </a:r>
          </a:p>
          <a:p>
            <a:pPr>
              <a:lnSpc>
                <a:spcPct val="107000"/>
              </a:lnSpc>
              <a:spcAft>
                <a:spcPts val="800"/>
              </a:spcAft>
            </a:pPr>
            <a:endParaRPr lang="da-DK"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dirty="0">
                <a:latin typeface="Calibri" panose="020F0502020204030204" pitchFamily="34" charset="0"/>
                <a:ea typeface="Calibri" panose="020F0502020204030204" pitchFamily="34" charset="0"/>
                <a:cs typeface="Calibri" panose="020F0502020204030204" pitchFamily="34" charset="0"/>
              </a:rPr>
              <a:t>Normalpris: 152.236 kr.</a:t>
            </a:r>
          </a:p>
          <a:p>
            <a:pPr>
              <a:lnSpc>
                <a:spcPct val="107000"/>
              </a:lnSpc>
              <a:spcAft>
                <a:spcPts val="800"/>
              </a:spcAft>
            </a:pPr>
            <a:r>
              <a:rPr lang="da-DK" dirty="0">
                <a:latin typeface="Calibri" panose="020F0502020204030204" pitchFamily="34" charset="0"/>
                <a:ea typeface="Calibri" panose="020F0502020204030204" pitchFamily="34" charset="0"/>
                <a:cs typeface="Calibri" panose="020F0502020204030204" pitchFamily="34" charset="0"/>
              </a:rPr>
              <a:t>Egenbetaling: </a:t>
            </a:r>
            <a:r>
              <a:rPr lang="da-DK" b="1" dirty="0">
                <a:latin typeface="Calibri" panose="020F0502020204030204" pitchFamily="34" charset="0"/>
                <a:ea typeface="Calibri" panose="020F0502020204030204" pitchFamily="34" charset="0"/>
                <a:cs typeface="Calibri" panose="020F0502020204030204" pitchFamily="34" charset="0"/>
              </a:rPr>
              <a:t>60.000 kr. + moms </a:t>
            </a:r>
            <a:r>
              <a:rPr lang="da-DK" dirty="0">
                <a:latin typeface="Calibri" panose="020F0502020204030204" pitchFamily="34" charset="0"/>
                <a:ea typeface="Calibri" panose="020F0502020204030204" pitchFamily="34" charset="0"/>
                <a:cs typeface="Calibri" panose="020F0502020204030204" pitchFamily="34" charset="0"/>
              </a:rPr>
              <a:t>for hele institutionen</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Billede 2" descr="Et billede, der indeholder tekst&#10;&#10;Automatisk genereret beskrivelse">
            <a:extLst>
              <a:ext uri="{FF2B5EF4-FFF2-40B4-BE49-F238E27FC236}">
                <a16:creationId xmlns:a16="http://schemas.microsoft.com/office/drawing/2014/main" id="{6079C643-3C78-4255-9CEA-BEB5051DD41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363821" y="1165464"/>
            <a:ext cx="1176336" cy="1426303"/>
          </a:xfrm>
          <a:prstGeom prst="rect">
            <a:avLst/>
          </a:prstGeom>
        </p:spPr>
      </p:pic>
      <p:pic>
        <p:nvPicPr>
          <p:cNvPr id="4" name="Billede 3">
            <a:extLst>
              <a:ext uri="{FF2B5EF4-FFF2-40B4-BE49-F238E27FC236}">
                <a16:creationId xmlns:a16="http://schemas.microsoft.com/office/drawing/2014/main" id="{7DA9B0C6-95E0-4B83-B537-705C1282CC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831" y="5755624"/>
            <a:ext cx="2346996" cy="880175"/>
          </a:xfrm>
          <a:prstGeom prst="rect">
            <a:avLst/>
          </a:prstGeom>
        </p:spPr>
      </p:pic>
      <p:pic>
        <p:nvPicPr>
          <p:cNvPr id="5" name="Billede 4">
            <a:extLst>
              <a:ext uri="{FF2B5EF4-FFF2-40B4-BE49-F238E27FC236}">
                <a16:creationId xmlns:a16="http://schemas.microsoft.com/office/drawing/2014/main" id="{E92E6A2C-DBAA-4C60-B3D7-7361B640E9A9}"/>
              </a:ext>
            </a:extLst>
          </p:cNvPr>
          <p:cNvPicPr>
            <a:picLocks noChangeAspect="1"/>
          </p:cNvPicPr>
          <p:nvPr/>
        </p:nvPicPr>
        <p:blipFill>
          <a:blip r:embed="rId4"/>
          <a:stretch>
            <a:fillRect/>
          </a:stretch>
        </p:blipFill>
        <p:spPr>
          <a:xfrm>
            <a:off x="7556140" y="431220"/>
            <a:ext cx="4268990" cy="5995559"/>
          </a:xfrm>
          <a:prstGeom prst="rect">
            <a:avLst/>
          </a:prstGeom>
          <a:noFill/>
        </p:spPr>
      </p:pic>
    </p:spTree>
    <p:extLst>
      <p:ext uri="{BB962C8B-B14F-4D97-AF65-F5344CB8AC3E}">
        <p14:creationId xmlns:p14="http://schemas.microsoft.com/office/powerpoint/2010/main" val="3558308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6AE2D4-F359-5309-5987-336910567845}"/>
              </a:ext>
            </a:extLst>
          </p:cNvPr>
          <p:cNvSpPr>
            <a:spLocks noGrp="1"/>
          </p:cNvSpPr>
          <p:nvPr>
            <p:ph type="title"/>
          </p:nvPr>
        </p:nvSpPr>
        <p:spPr/>
        <p:txBody>
          <a:bodyPr/>
          <a:lstStyle/>
          <a:p>
            <a:r>
              <a:rPr lang="da-DK" dirty="0">
                <a:solidFill>
                  <a:srgbClr val="51999B"/>
                </a:solidFill>
                <a:latin typeface="Cambo" charset="0"/>
                <a:ea typeface="ＭＳ Ｐゴシック" charset="-128"/>
              </a:rPr>
              <a:t>Læreplanskuffert</a:t>
            </a:r>
            <a:endParaRPr lang="da-DK" dirty="0"/>
          </a:p>
        </p:txBody>
      </p:sp>
      <p:sp>
        <p:nvSpPr>
          <p:cNvPr id="3" name="Pladsholder til indhold 2">
            <a:extLst>
              <a:ext uri="{FF2B5EF4-FFF2-40B4-BE49-F238E27FC236}">
                <a16:creationId xmlns:a16="http://schemas.microsoft.com/office/drawing/2014/main" id="{B6EF0C10-7B75-6E35-1AD9-2E6BBADD5F60}"/>
              </a:ext>
            </a:extLst>
          </p:cNvPr>
          <p:cNvSpPr>
            <a:spLocks noGrp="1"/>
          </p:cNvSpPr>
          <p:nvPr>
            <p:ph idx="1"/>
          </p:nvPr>
        </p:nvSpPr>
        <p:spPr>
          <a:xfrm>
            <a:off x="9824936" y="7704305"/>
            <a:ext cx="29089048" cy="2680781"/>
          </a:xfrm>
        </p:spPr>
        <p:txBody>
          <a:bodyPr/>
          <a:lstStyle/>
          <a:p>
            <a:endParaRPr lang="da-DK" dirty="0"/>
          </a:p>
        </p:txBody>
      </p:sp>
      <p:pic>
        <p:nvPicPr>
          <p:cNvPr id="1026" name="Billede 4">
            <a:extLst>
              <a:ext uri="{FF2B5EF4-FFF2-40B4-BE49-F238E27FC236}">
                <a16:creationId xmlns:a16="http://schemas.microsoft.com/office/drawing/2014/main" id="{A018A8A6-6B9B-7BD9-5DF0-8035F95F0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1621" y="1322962"/>
            <a:ext cx="7610278" cy="508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felt 4">
            <a:extLst>
              <a:ext uri="{FF2B5EF4-FFF2-40B4-BE49-F238E27FC236}">
                <a16:creationId xmlns:a16="http://schemas.microsoft.com/office/drawing/2014/main" id="{8A3B3DBD-3D05-C600-8DEF-EFAE1C5915EF}"/>
              </a:ext>
            </a:extLst>
          </p:cNvPr>
          <p:cNvSpPr txBox="1"/>
          <p:nvPr/>
        </p:nvSpPr>
        <p:spPr>
          <a:xfrm>
            <a:off x="838200" y="2100105"/>
            <a:ext cx="4859215" cy="1754326"/>
          </a:xfrm>
          <a:prstGeom prst="rect">
            <a:avLst/>
          </a:prstGeom>
          <a:noFill/>
        </p:spPr>
        <p:txBody>
          <a:bodyPr wrap="square" rtlCol="0">
            <a:spAutoFit/>
          </a:bodyPr>
          <a:lstStyle/>
          <a:p>
            <a:pPr marL="285750" indent="-285750">
              <a:buFont typeface="Arial" panose="020B0604020202020204" pitchFamily="34" charset="0"/>
              <a:buChar char="•"/>
            </a:pPr>
            <a:r>
              <a:rPr lang="da-DK" dirty="0"/>
              <a:t>Klokkespil</a:t>
            </a:r>
          </a:p>
          <a:p>
            <a:pPr marL="285750" indent="-285750">
              <a:buFont typeface="Arial" panose="020B0604020202020204" pitchFamily="34" charset="0"/>
              <a:buChar char="•"/>
            </a:pPr>
            <a:r>
              <a:rPr lang="da-DK" dirty="0"/>
              <a:t>6 læreplansbøger</a:t>
            </a:r>
          </a:p>
          <a:p>
            <a:pPr marL="285750" indent="-285750">
              <a:buFont typeface="Arial" panose="020B0604020202020204" pitchFamily="34" charset="0"/>
              <a:buChar char="•"/>
            </a:pPr>
            <a:r>
              <a:rPr lang="da-DK" dirty="0"/>
              <a:t>6 sang- eller rim og remse-kort</a:t>
            </a:r>
          </a:p>
          <a:p>
            <a:pPr marL="285750" indent="-285750">
              <a:buFont typeface="Arial" panose="020B0604020202020204" pitchFamily="34" charset="0"/>
              <a:buChar char="•"/>
            </a:pPr>
            <a:r>
              <a:rPr lang="da-DK" dirty="0"/>
              <a:t>Læreplansblomsten med Sangglad mini perspektiver</a:t>
            </a:r>
          </a:p>
          <a:p>
            <a:pPr marL="285750" indent="-285750">
              <a:buFont typeface="Arial" panose="020B0604020202020204" pitchFamily="34" charset="0"/>
              <a:buChar char="•"/>
            </a:pPr>
            <a:r>
              <a:rPr lang="da-DK" dirty="0"/>
              <a:t>Pose til konkreter</a:t>
            </a:r>
          </a:p>
        </p:txBody>
      </p:sp>
    </p:spTree>
    <p:extLst>
      <p:ext uri="{BB962C8B-B14F-4D97-AF65-F5344CB8AC3E}">
        <p14:creationId xmlns:p14="http://schemas.microsoft.com/office/powerpoint/2010/main" val="344677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F85F90-859B-4A8F-AEBF-4D7D0B88DBB3}"/>
              </a:ext>
            </a:extLst>
          </p:cNvPr>
          <p:cNvSpPr>
            <a:spLocks noGrp="1"/>
          </p:cNvSpPr>
          <p:nvPr>
            <p:ph type="title"/>
          </p:nvPr>
        </p:nvSpPr>
        <p:spPr/>
        <p:txBody>
          <a:bodyPr/>
          <a:lstStyle/>
          <a:p>
            <a:r>
              <a:rPr lang="da-DK">
                <a:solidFill>
                  <a:srgbClr val="51999B"/>
                </a:solidFill>
              </a:rPr>
              <a:t>Læreplansbøger (som en del af kufferten)</a:t>
            </a:r>
          </a:p>
        </p:txBody>
      </p:sp>
      <p:pic>
        <p:nvPicPr>
          <p:cNvPr id="3" name="Billede 2" descr="Et billede, der indeholder kort&#10;&#10;Beskrivelsen er genereret automatisk">
            <a:extLst>
              <a:ext uri="{FF2B5EF4-FFF2-40B4-BE49-F238E27FC236}">
                <a16:creationId xmlns:a16="http://schemas.microsoft.com/office/drawing/2014/main" id="{EE3C7EF7-299C-4F0E-8FB5-6C4F9BEF4FFF}"/>
              </a:ext>
            </a:extLst>
          </p:cNvPr>
          <p:cNvPicPr>
            <a:picLocks noChangeAspect="1"/>
          </p:cNvPicPr>
          <p:nvPr/>
        </p:nvPicPr>
        <p:blipFill>
          <a:blip r:embed="rId3"/>
          <a:stretch>
            <a:fillRect/>
          </a:stretch>
        </p:blipFill>
        <p:spPr>
          <a:xfrm>
            <a:off x="2713160" y="1507114"/>
            <a:ext cx="1592122" cy="2218986"/>
          </a:xfrm>
          <a:prstGeom prst="rect">
            <a:avLst/>
          </a:prstGeom>
        </p:spPr>
      </p:pic>
      <p:pic>
        <p:nvPicPr>
          <p:cNvPr id="4" name="Picture 1" descr="Et billede, der indeholder tekst&#10;&#10;Beskrivelsen er genereret automatisk">
            <a:extLst>
              <a:ext uri="{FF2B5EF4-FFF2-40B4-BE49-F238E27FC236}">
                <a16:creationId xmlns:a16="http://schemas.microsoft.com/office/drawing/2014/main" id="{918D47F9-A3B3-438F-8A85-BA10AB37D045}"/>
              </a:ext>
            </a:extLst>
          </p:cNvPr>
          <p:cNvPicPr>
            <a:picLocks noChangeAspect="1" noChangeArrowheads="1"/>
          </p:cNvPicPr>
          <p:nvPr/>
        </p:nvPicPr>
        <p:blipFill>
          <a:blip r:embed="rId4"/>
          <a:stretch>
            <a:fillRect/>
          </a:stretch>
        </p:blipFill>
        <p:spPr bwMode="auto">
          <a:xfrm>
            <a:off x="4670965" y="1507114"/>
            <a:ext cx="1592122" cy="2218986"/>
          </a:xfrm>
          <a:prstGeom prst="rect">
            <a:avLst/>
          </a:prstGeom>
          <a:noFill/>
          <a:extLst>
            <a:ext uri="{909E8E84-426E-40DD-AFC4-6F175D3DCCD1}">
              <a14:hiddenFill xmlns:a14="http://schemas.microsoft.com/office/drawing/2010/main">
                <a:solidFill>
                  <a:srgbClr val="FFFFFF"/>
                </a:solidFill>
              </a14:hiddenFill>
            </a:ext>
          </a:extLst>
        </p:spPr>
      </p:pic>
      <p:pic>
        <p:nvPicPr>
          <p:cNvPr id="5" name="Billede 4">
            <a:extLst>
              <a:ext uri="{FF2B5EF4-FFF2-40B4-BE49-F238E27FC236}">
                <a16:creationId xmlns:a16="http://schemas.microsoft.com/office/drawing/2014/main" id="{FC9AFF6E-8035-47F1-B247-D38705E1D5A8}"/>
              </a:ext>
            </a:extLst>
          </p:cNvPr>
          <p:cNvPicPr>
            <a:picLocks noChangeAspect="1"/>
          </p:cNvPicPr>
          <p:nvPr/>
        </p:nvPicPr>
        <p:blipFill>
          <a:blip r:embed="rId5"/>
          <a:stretch>
            <a:fillRect/>
          </a:stretch>
        </p:blipFill>
        <p:spPr>
          <a:xfrm>
            <a:off x="6628770" y="1507114"/>
            <a:ext cx="1592122" cy="2218986"/>
          </a:xfrm>
          <a:prstGeom prst="rect">
            <a:avLst/>
          </a:prstGeom>
        </p:spPr>
      </p:pic>
      <p:pic>
        <p:nvPicPr>
          <p:cNvPr id="6" name="Billede 5">
            <a:extLst>
              <a:ext uri="{FF2B5EF4-FFF2-40B4-BE49-F238E27FC236}">
                <a16:creationId xmlns:a16="http://schemas.microsoft.com/office/drawing/2014/main" id="{D82F336E-BCF5-42D0-9FAE-899D454793CD}"/>
              </a:ext>
            </a:extLst>
          </p:cNvPr>
          <p:cNvPicPr>
            <a:picLocks noChangeAspect="1"/>
          </p:cNvPicPr>
          <p:nvPr/>
        </p:nvPicPr>
        <p:blipFill>
          <a:blip r:embed="rId6"/>
          <a:stretch>
            <a:fillRect/>
          </a:stretch>
        </p:blipFill>
        <p:spPr>
          <a:xfrm>
            <a:off x="4670965" y="3979707"/>
            <a:ext cx="1592123" cy="2218987"/>
          </a:xfrm>
          <a:prstGeom prst="rect">
            <a:avLst/>
          </a:prstGeom>
        </p:spPr>
      </p:pic>
      <p:pic>
        <p:nvPicPr>
          <p:cNvPr id="7" name="Billede 6">
            <a:extLst>
              <a:ext uri="{FF2B5EF4-FFF2-40B4-BE49-F238E27FC236}">
                <a16:creationId xmlns:a16="http://schemas.microsoft.com/office/drawing/2014/main" id="{31F67024-F7D6-42C9-B85E-0BD688BC8BDD}"/>
              </a:ext>
            </a:extLst>
          </p:cNvPr>
          <p:cNvPicPr>
            <a:picLocks noChangeAspect="1"/>
          </p:cNvPicPr>
          <p:nvPr/>
        </p:nvPicPr>
        <p:blipFill>
          <a:blip r:embed="rId7"/>
          <a:stretch>
            <a:fillRect/>
          </a:stretch>
        </p:blipFill>
        <p:spPr>
          <a:xfrm>
            <a:off x="6628771" y="3979709"/>
            <a:ext cx="1592121" cy="2218985"/>
          </a:xfrm>
          <a:prstGeom prst="rect">
            <a:avLst/>
          </a:prstGeom>
        </p:spPr>
      </p:pic>
      <p:pic>
        <p:nvPicPr>
          <p:cNvPr id="8" name="Billede 7">
            <a:extLst>
              <a:ext uri="{FF2B5EF4-FFF2-40B4-BE49-F238E27FC236}">
                <a16:creationId xmlns:a16="http://schemas.microsoft.com/office/drawing/2014/main" id="{07716B28-1D77-4B43-8467-7F681CFF6E64}"/>
              </a:ext>
            </a:extLst>
          </p:cNvPr>
          <p:cNvPicPr>
            <a:picLocks noChangeAspect="1"/>
          </p:cNvPicPr>
          <p:nvPr/>
        </p:nvPicPr>
        <p:blipFill>
          <a:blip r:embed="rId8"/>
          <a:stretch>
            <a:fillRect/>
          </a:stretch>
        </p:blipFill>
        <p:spPr>
          <a:xfrm>
            <a:off x="8586575" y="3979707"/>
            <a:ext cx="1592123" cy="2218987"/>
          </a:xfrm>
          <a:prstGeom prst="rect">
            <a:avLst/>
          </a:prstGeom>
        </p:spPr>
      </p:pic>
      <p:pic>
        <p:nvPicPr>
          <p:cNvPr id="9" name="Billede 8">
            <a:extLst>
              <a:ext uri="{FF2B5EF4-FFF2-40B4-BE49-F238E27FC236}">
                <a16:creationId xmlns:a16="http://schemas.microsoft.com/office/drawing/2014/main" id="{7DA9B0C6-95E0-4B83-B537-705C1282CC8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3831" y="5755624"/>
            <a:ext cx="2346996" cy="880175"/>
          </a:xfrm>
          <a:prstGeom prst="rect">
            <a:avLst/>
          </a:prstGeom>
        </p:spPr>
      </p:pic>
    </p:spTree>
    <p:extLst>
      <p:ext uri="{BB962C8B-B14F-4D97-AF65-F5344CB8AC3E}">
        <p14:creationId xmlns:p14="http://schemas.microsoft.com/office/powerpoint/2010/main" val="274639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194663-C4C6-4250-875D-C3D1FB4FD355}"/>
              </a:ext>
            </a:extLst>
          </p:cNvPr>
          <p:cNvSpPr>
            <a:spLocks noGrp="1"/>
          </p:cNvSpPr>
          <p:nvPr>
            <p:ph type="title"/>
          </p:nvPr>
        </p:nvSpPr>
        <p:spPr>
          <a:xfrm>
            <a:off x="1981200" y="274638"/>
            <a:ext cx="8229600" cy="5031880"/>
          </a:xfrm>
        </p:spPr>
        <p:txBody>
          <a:bodyPr/>
          <a:lstStyle/>
          <a:p>
            <a:r>
              <a:rPr lang="da-DK">
                <a:solidFill>
                  <a:srgbClr val="51999B"/>
                </a:solidFill>
              </a:rPr>
              <a:t>Materialer</a:t>
            </a:r>
            <a:br>
              <a:rPr lang="da-DK"/>
            </a:br>
            <a:br>
              <a:rPr lang="da-DK"/>
            </a:br>
            <a:r>
              <a:rPr lang="da-DK" sz="2800"/>
              <a:t>Indspilning af sangene fra læreplansbøgerne</a:t>
            </a:r>
            <a:br>
              <a:rPr lang="da-DK" sz="2800"/>
            </a:br>
            <a:r>
              <a:rPr lang="da-DK" sz="2800"/>
              <a:t>Inspirationsmateriale til at printe ud </a:t>
            </a:r>
            <a:br>
              <a:rPr lang="da-DK" sz="2800"/>
            </a:br>
            <a:r>
              <a:rPr lang="da-DK" sz="2800"/>
              <a:t>….og meget mere</a:t>
            </a:r>
            <a:br>
              <a:rPr lang="da-DK" sz="2800"/>
            </a:br>
            <a:br>
              <a:rPr lang="da-DK" sz="2800"/>
            </a:br>
            <a:r>
              <a:rPr lang="da-DK" sz="2800">
                <a:solidFill>
                  <a:srgbClr val="51999B"/>
                </a:solidFill>
                <a:hlinkClick r:id="rId3">
                  <a:extLst>
                    <a:ext uri="{A12FA001-AC4F-418D-AE19-62706E023703}">
                      <ahyp:hlinkClr xmlns:ahyp="http://schemas.microsoft.com/office/drawing/2018/hyperlinkcolor" val="tx"/>
                    </a:ext>
                  </a:extLst>
                </a:hlinkClick>
              </a:rPr>
              <a:t>www.sangglad.dk</a:t>
            </a:r>
            <a:br>
              <a:rPr lang="da-DK" sz="2800"/>
            </a:br>
            <a:br>
              <a:rPr lang="da-DK"/>
            </a:br>
            <a:endParaRPr lang="da-DK"/>
          </a:p>
        </p:txBody>
      </p:sp>
      <p:pic>
        <p:nvPicPr>
          <p:cNvPr id="8" name="Billede 7" descr="Et billede, der indeholder tekst, person, væg, arm&#10;&#10;Automatisk genereret beskrivelse">
            <a:extLst>
              <a:ext uri="{FF2B5EF4-FFF2-40B4-BE49-F238E27FC236}">
                <a16:creationId xmlns:a16="http://schemas.microsoft.com/office/drawing/2014/main" id="{EDC1CD3D-A5F3-EF47-8D82-F49AA4058397}"/>
              </a:ext>
            </a:extLst>
          </p:cNvPr>
          <p:cNvPicPr>
            <a:picLocks noChangeAspect="1"/>
          </p:cNvPicPr>
          <p:nvPr/>
        </p:nvPicPr>
        <p:blipFill rotWithShape="1">
          <a:blip r:embed="rId4"/>
          <a:srcRect l="4747" t="3082" r="3401" b="6549"/>
          <a:stretch/>
        </p:blipFill>
        <p:spPr>
          <a:xfrm>
            <a:off x="4803007" y="4240829"/>
            <a:ext cx="3520514" cy="1988532"/>
          </a:xfrm>
          <a:prstGeom prst="rect">
            <a:avLst/>
          </a:prstGeom>
        </p:spPr>
      </p:pic>
      <p:pic>
        <p:nvPicPr>
          <p:cNvPr id="6" name="Billede 5" descr="Et billede, der indeholder kort&#10;&#10;Beskrivelsen er genereret automatisk">
            <a:extLst>
              <a:ext uri="{FF2B5EF4-FFF2-40B4-BE49-F238E27FC236}">
                <a16:creationId xmlns:a16="http://schemas.microsoft.com/office/drawing/2014/main" id="{EA13CD5A-1AD7-0342-A21C-5F0816856B45}"/>
              </a:ext>
            </a:extLst>
          </p:cNvPr>
          <p:cNvPicPr>
            <a:picLocks noChangeAspect="1"/>
          </p:cNvPicPr>
          <p:nvPr/>
        </p:nvPicPr>
        <p:blipFill rotWithShape="1">
          <a:blip r:embed="rId5"/>
          <a:srcRect l="6977" t="3499" r="1550" b="4082"/>
          <a:stretch/>
        </p:blipFill>
        <p:spPr>
          <a:xfrm>
            <a:off x="7857836" y="2515608"/>
            <a:ext cx="2322484" cy="3128432"/>
          </a:xfrm>
          <a:prstGeom prst="rect">
            <a:avLst/>
          </a:prstGeom>
        </p:spPr>
      </p:pic>
      <p:pic>
        <p:nvPicPr>
          <p:cNvPr id="10" name="Billede 9" descr="Et billede, der indeholder tekst, vektorgrafik&#10;&#10;Automatisk genereret beskrivelse">
            <a:extLst>
              <a:ext uri="{FF2B5EF4-FFF2-40B4-BE49-F238E27FC236}">
                <a16:creationId xmlns:a16="http://schemas.microsoft.com/office/drawing/2014/main" id="{D8D4F515-DAA0-3142-844D-E0C86C1BF832}"/>
              </a:ext>
            </a:extLst>
          </p:cNvPr>
          <p:cNvPicPr>
            <a:picLocks noChangeAspect="1"/>
          </p:cNvPicPr>
          <p:nvPr/>
        </p:nvPicPr>
        <p:blipFill>
          <a:blip r:embed="rId6"/>
          <a:stretch>
            <a:fillRect/>
          </a:stretch>
        </p:blipFill>
        <p:spPr>
          <a:xfrm>
            <a:off x="2195513" y="3528478"/>
            <a:ext cx="1601878" cy="1601878"/>
          </a:xfrm>
          <a:prstGeom prst="rect">
            <a:avLst/>
          </a:prstGeom>
        </p:spPr>
      </p:pic>
      <p:pic>
        <p:nvPicPr>
          <p:cNvPr id="7" name="Billede 6">
            <a:extLst>
              <a:ext uri="{FF2B5EF4-FFF2-40B4-BE49-F238E27FC236}">
                <a16:creationId xmlns:a16="http://schemas.microsoft.com/office/drawing/2014/main" id="{2D0F9267-B584-422D-AEF0-CD4088129C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3831" y="5755624"/>
            <a:ext cx="2346996" cy="880175"/>
          </a:xfrm>
          <a:prstGeom prst="rect">
            <a:avLst/>
          </a:prstGeom>
        </p:spPr>
      </p:pic>
    </p:spTree>
    <p:extLst>
      <p:ext uri="{BB962C8B-B14F-4D97-AF65-F5344CB8AC3E}">
        <p14:creationId xmlns:p14="http://schemas.microsoft.com/office/powerpoint/2010/main" val="1796739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F85F90-859B-4A8F-AEBF-4D7D0B88DBB3}"/>
              </a:ext>
            </a:extLst>
          </p:cNvPr>
          <p:cNvSpPr>
            <a:spLocks noGrp="1"/>
          </p:cNvSpPr>
          <p:nvPr>
            <p:ph type="title"/>
          </p:nvPr>
        </p:nvSpPr>
        <p:spPr>
          <a:xfrm>
            <a:off x="1981200" y="360363"/>
            <a:ext cx="8229600" cy="1143000"/>
          </a:xfrm>
        </p:spPr>
        <p:txBody>
          <a:bodyPr/>
          <a:lstStyle/>
          <a:p>
            <a:r>
              <a:rPr lang="da-DK">
                <a:solidFill>
                  <a:srgbClr val="51999B"/>
                </a:solidFill>
              </a:rPr>
              <a:t>Sangglad Mini video</a:t>
            </a:r>
          </a:p>
        </p:txBody>
      </p:sp>
      <p:pic>
        <p:nvPicPr>
          <p:cNvPr id="10" name="Billede 9">
            <a:hlinkClick r:id="rId3"/>
            <a:extLst>
              <a:ext uri="{FF2B5EF4-FFF2-40B4-BE49-F238E27FC236}">
                <a16:creationId xmlns:a16="http://schemas.microsoft.com/office/drawing/2014/main" id="{232DB247-BB01-254B-AAA7-19011F5F1DA6}"/>
              </a:ext>
            </a:extLst>
          </p:cNvPr>
          <p:cNvPicPr>
            <a:picLocks noChangeAspect="1"/>
          </p:cNvPicPr>
          <p:nvPr/>
        </p:nvPicPr>
        <p:blipFill>
          <a:blip r:embed="rId4"/>
          <a:stretch>
            <a:fillRect/>
          </a:stretch>
        </p:blipFill>
        <p:spPr>
          <a:xfrm>
            <a:off x="2446688" y="1503363"/>
            <a:ext cx="7298625" cy="4092190"/>
          </a:xfrm>
          <a:prstGeom prst="rect">
            <a:avLst/>
          </a:prstGeom>
        </p:spPr>
      </p:pic>
      <p:pic>
        <p:nvPicPr>
          <p:cNvPr id="4" name="Billede 3">
            <a:extLst>
              <a:ext uri="{FF2B5EF4-FFF2-40B4-BE49-F238E27FC236}">
                <a16:creationId xmlns:a16="http://schemas.microsoft.com/office/drawing/2014/main" id="{4177A1E6-5BDB-4365-8AA5-55B208CA7C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3831" y="5755624"/>
            <a:ext cx="2346996" cy="880175"/>
          </a:xfrm>
          <a:prstGeom prst="rect">
            <a:avLst/>
          </a:prstGeom>
        </p:spPr>
      </p:pic>
    </p:spTree>
    <p:extLst>
      <p:ext uri="{BB962C8B-B14F-4D97-AF65-F5344CB8AC3E}">
        <p14:creationId xmlns:p14="http://schemas.microsoft.com/office/powerpoint/2010/main" val="400269013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a47947a-4852-4184-a19f-b7d86f04df71">
      <UserInfo>
        <DisplayName>Heidi Kudahl-SH</DisplayName>
        <AccountId>46</AccountId>
        <AccountType/>
      </UserInfo>
    </SharedWithUsers>
    <_Flow_SignoffStatus xmlns="61c95718-3162-4441-9e1d-0cc37c2e2b46" xsi:nil="true"/>
    <TaxCatchAll xmlns="5a47947a-4852-4184-a19f-b7d86f04df71" xsi:nil="true"/>
    <lcf76f155ced4ddcb4097134ff3c332f xmlns="61c95718-3162-4441-9e1d-0cc37c2e2b4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DCA13FE7F386B4798C82BF2819FE796" ma:contentTypeVersion="17" ma:contentTypeDescription="Opret et nyt dokument." ma:contentTypeScope="" ma:versionID="dbe23ff87d3c82e121c7c1064bfb56d5">
  <xsd:schema xmlns:xsd="http://www.w3.org/2001/XMLSchema" xmlns:xs="http://www.w3.org/2001/XMLSchema" xmlns:p="http://schemas.microsoft.com/office/2006/metadata/properties" xmlns:ns2="5a47947a-4852-4184-a19f-b7d86f04df71" xmlns:ns3="61c95718-3162-4441-9e1d-0cc37c2e2b46" targetNamespace="http://schemas.microsoft.com/office/2006/metadata/properties" ma:root="true" ma:fieldsID="71547f7d7d3fb6fae08d69f2ec66638a" ns2:_="" ns3:_="">
    <xsd:import namespace="5a47947a-4852-4184-a19f-b7d86f04df71"/>
    <xsd:import namespace="61c95718-3162-4441-9e1d-0cc37c2e2b4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element ref="ns3:_Flow_SignoffStatu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47947a-4852-4184-a19f-b7d86f04df71"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t med detaljer" ma:description="" ma:internalName="SharedWithDetails" ma:readOnly="true">
      <xsd:simpleType>
        <xsd:restriction base="dms:Note">
          <xsd:maxLength value="255"/>
        </xsd:restriction>
      </xsd:simpleType>
    </xsd:element>
    <xsd:element name="TaxCatchAll" ma:index="24" nillable="true" ma:displayName="Taxonomy Catch All Column" ma:hidden="true" ma:list="{42bd5858-0079-401d-9fae-d04d6a669c9a}" ma:internalName="TaxCatchAll" ma:showField="CatchAllData" ma:web="5a47947a-4852-4184-a19f-b7d86f04df7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1c95718-3162-4441-9e1d-0cc37c2e2b4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Godkendelsesstatus" ma:internalName="Godkendelsesstatus">
      <xsd:simpleType>
        <xsd:restriction base="dms:Text"/>
      </xsd:simpleType>
    </xsd:element>
    <xsd:element name="lcf76f155ced4ddcb4097134ff3c332f" ma:index="23" nillable="true" ma:taxonomy="true" ma:internalName="lcf76f155ced4ddcb4097134ff3c332f" ma:taxonomyFieldName="MediaServiceImageTags" ma:displayName="Billedmærker" ma:readOnly="false" ma:fieldId="{5cf76f15-5ced-4ddc-b409-7134ff3c332f}" ma:taxonomyMulti="true" ma:sspId="7f8bf6a8-1794-4f51-9d34-cf18d72ce04a"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71CAC4-E3FA-4075-B4E7-34DBD7E6692E}">
  <ds:schemaRefs>
    <ds:schemaRef ds:uri="5a47947a-4852-4184-a19f-b7d86f04df71"/>
    <ds:schemaRef ds:uri="61c95718-3162-4441-9e1d-0cc37c2e2b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3324238-38AD-4357-B8DC-384D0BC87C63}">
  <ds:schemaRefs>
    <ds:schemaRef ds:uri="http://schemas.microsoft.com/sharepoint/v3/contenttype/forms"/>
  </ds:schemaRefs>
</ds:datastoreItem>
</file>

<file path=customXml/itemProps3.xml><?xml version="1.0" encoding="utf-8"?>
<ds:datastoreItem xmlns:ds="http://schemas.openxmlformats.org/officeDocument/2006/customXml" ds:itemID="{C7071710-8A1E-40F8-A4D7-0375BC454B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47947a-4852-4184-a19f-b7d86f04df71"/>
    <ds:schemaRef ds:uri="61c95718-3162-4441-9e1d-0cc37c2e2b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718</TotalTime>
  <Words>603</Words>
  <Application>Microsoft Office PowerPoint</Application>
  <PresentationFormat>Widescreen</PresentationFormat>
  <Paragraphs>67</Paragraphs>
  <Slides>13</Slides>
  <Notes>9</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13</vt:i4>
      </vt:variant>
    </vt:vector>
  </HeadingPairs>
  <TitlesOfParts>
    <vt:vector size="19" baseType="lpstr">
      <vt:lpstr>Arial</vt:lpstr>
      <vt:lpstr>Calibri</vt:lpstr>
      <vt:lpstr>Calibri Light</vt:lpstr>
      <vt:lpstr>Cambo</vt:lpstr>
      <vt:lpstr>Cyntho Slab Pro</vt:lpstr>
      <vt:lpstr>Office-tema</vt:lpstr>
      <vt:lpstr>PowerPoint-præsentation</vt:lpstr>
      <vt:lpstr>Vision</vt:lpstr>
      <vt:lpstr>Mål</vt:lpstr>
      <vt:lpstr>      Hvorfor</vt:lpstr>
      <vt:lpstr>           Erfaringer fra</vt:lpstr>
      <vt:lpstr>           Erfaringer fra</vt:lpstr>
      <vt:lpstr>PowerPoint-præsentation</vt:lpstr>
      <vt:lpstr>              Hvad får man?</vt:lpstr>
      <vt:lpstr>PowerPoint-præsentation</vt:lpstr>
      <vt:lpstr>Læreplanskuffert</vt:lpstr>
      <vt:lpstr>Læreplansbøger (som en del af kufferten)</vt:lpstr>
      <vt:lpstr>Materialer  Indspilning af sangene fra læreplansbøgerne Inspirationsmateriale til at printe ud  ….og meget mere  www.sangglad.dk  </vt:lpstr>
      <vt:lpstr>Sangglad Mini video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Laura Flensted-Jensen-SH</dc:creator>
  <cp:lastModifiedBy>Korsagergaard Vuggestue</cp:lastModifiedBy>
  <cp:revision>4</cp:revision>
  <cp:lastPrinted>2022-03-29T08:24:33Z</cp:lastPrinted>
  <dcterms:created xsi:type="dcterms:W3CDTF">2021-04-16T09:36:58Z</dcterms:created>
  <dcterms:modified xsi:type="dcterms:W3CDTF">2022-10-05T08:56:06Z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0x0101004DCA13FE7F386B4798C82BF2819FE796</vt:lpwstr>
  </property>
  <property fmtid="{D5CDD505-2E9C-101B-9397-08002B2CF9AE}" pid="3" name="MediaServiceImageTags">
    <vt:lpwstr/>
  </property>
</Properties>
</file>